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45"/>
  </p:notesMasterIdLst>
  <p:sldIdLst>
    <p:sldId id="275" r:id="rId2"/>
    <p:sldId id="278" r:id="rId3"/>
    <p:sldId id="295" r:id="rId4"/>
    <p:sldId id="387" r:id="rId5"/>
    <p:sldId id="389" r:id="rId6"/>
    <p:sldId id="390" r:id="rId7"/>
    <p:sldId id="280" r:id="rId8"/>
    <p:sldId id="299" r:id="rId9"/>
    <p:sldId id="384" r:id="rId10"/>
    <p:sldId id="455" r:id="rId11"/>
    <p:sldId id="456" r:id="rId12"/>
    <p:sldId id="466" r:id="rId13"/>
    <p:sldId id="431" r:id="rId14"/>
    <p:sldId id="450" r:id="rId15"/>
    <p:sldId id="451" r:id="rId16"/>
    <p:sldId id="453" r:id="rId17"/>
    <p:sldId id="452" r:id="rId18"/>
    <p:sldId id="454" r:id="rId19"/>
    <p:sldId id="427" r:id="rId20"/>
    <p:sldId id="428" r:id="rId21"/>
    <p:sldId id="433" r:id="rId22"/>
    <p:sldId id="460" r:id="rId23"/>
    <p:sldId id="434" r:id="rId24"/>
    <p:sldId id="461" r:id="rId25"/>
    <p:sldId id="435" r:id="rId26"/>
    <p:sldId id="436" r:id="rId27"/>
    <p:sldId id="437" r:id="rId28"/>
    <p:sldId id="467" r:id="rId29"/>
    <p:sldId id="440" r:id="rId30"/>
    <p:sldId id="441" r:id="rId31"/>
    <p:sldId id="439" r:id="rId32"/>
    <p:sldId id="443" r:id="rId33"/>
    <p:sldId id="442" r:id="rId34"/>
    <p:sldId id="444" r:id="rId35"/>
    <p:sldId id="445" r:id="rId36"/>
    <p:sldId id="462" r:id="rId37"/>
    <p:sldId id="463" r:id="rId38"/>
    <p:sldId id="446" r:id="rId39"/>
    <p:sldId id="448" r:id="rId40"/>
    <p:sldId id="449" r:id="rId41"/>
    <p:sldId id="464" r:id="rId42"/>
    <p:sldId id="447" r:id="rId43"/>
    <p:sldId id="465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ntin septiers" initials="vs" lastIdx="2" clrIdx="0">
    <p:extLst>
      <p:ext uri="{19B8F6BF-5375-455C-9EA6-DF929625EA0E}">
        <p15:presenceInfo xmlns:p15="http://schemas.microsoft.com/office/powerpoint/2012/main" userId="f1d49f817a139f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232A"/>
    <a:srgbClr val="2B50A3"/>
    <a:srgbClr val="E57959"/>
    <a:srgbClr val="6980BF"/>
    <a:srgbClr val="DD654A"/>
    <a:srgbClr val="4472C4"/>
    <a:srgbClr val="02AAED"/>
    <a:srgbClr val="D7D22D"/>
    <a:srgbClr val="FF5E00"/>
    <a:srgbClr val="7CC4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D229F-60CF-4266-97F4-568A3E651B45}" type="datetimeFigureOut">
              <a:rPr lang="fr-FR" smtClean="0"/>
              <a:t>18/09/2025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B4FF8-76D5-499C-845B-863A1C1CCC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69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8040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9164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068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702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291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8117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2486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713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9168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590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7152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2551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6951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0179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7272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195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7943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239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79720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078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6256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1472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6667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3927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3061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4131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0266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7060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980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30069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7365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3093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523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29433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5177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8043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8121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124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08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739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3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276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B4FF8-76D5-499C-845B-863A1C1CCCC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728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4FF4E6-B032-487F-ADB6-1EAA2F62C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177D73-8254-4E3C-BE20-372376FA1A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AA31D5-E452-49AE-B144-E883A9D83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DA26A-6101-4C47-A487-44CA9530249C}" type="datetimeFigureOut">
              <a:rPr lang="fr-FR" smtClean="0"/>
              <a:t>18/09/2025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68E25C-FB84-400E-A24F-2F53AAE46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1B577B-A4BE-4681-BE77-A436EC60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85B7F-8CCE-4AF7-B9D5-41DEB8E43C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897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081A93-F821-445E-A446-2E9832F6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8362198-EA5B-4BB2-AA82-608A64545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92C76C-E1DD-4B73-9ECA-6E5F12DAF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DA26A-6101-4C47-A487-44CA9530249C}" type="datetimeFigureOut">
              <a:rPr lang="fr-FR" smtClean="0"/>
              <a:t>18/09/2025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4D5DA7-377D-462E-A709-069FACF9A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C1C546-7A3A-408C-AEB3-B6BCC54A3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85B7F-8CCE-4AF7-B9D5-41DEB8E43C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525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EF1070-F228-4803-914E-6E0272944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9687FC1-9238-42F4-8F0C-95DCE47D1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529541-D819-4C45-96EA-A89F7ED7D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DA26A-6101-4C47-A487-44CA9530249C}" type="datetimeFigureOut">
              <a:rPr lang="fr-FR" smtClean="0"/>
              <a:t>18/09/2025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1B1153-C9ED-4974-93EA-60B9355C0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C3F916-32F4-489C-B42C-F2D1CDB4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85B7F-8CCE-4AF7-B9D5-41DEB8E43C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791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39F73B-0D0F-47EC-9C21-7107E29D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E2719F-D731-4EA1-99BF-2614EC210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FCE91A-2AFD-43C1-B991-2885FF98D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DA26A-6101-4C47-A487-44CA9530249C}" type="datetimeFigureOut">
              <a:rPr lang="fr-FR" smtClean="0"/>
              <a:t>18/09/2025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ECD243-53ED-4D1E-B149-62E6F568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21F505-8320-4EBA-803C-635A8A73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85B7F-8CCE-4AF7-B9D5-41DEB8E43C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27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FD7E4-14B7-4104-92B6-850D2F6C6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AA69E6-92E5-4B1D-B3F0-B04CF9AF7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420851-388D-44E3-BD6F-3C0CABAFE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DA26A-6101-4C47-A487-44CA9530249C}" type="datetimeFigureOut">
              <a:rPr lang="fr-FR" smtClean="0"/>
              <a:t>18/09/2025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487A13-1B1B-46E4-98E5-4E9D859C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568117-7C17-4C88-9389-4BED04FDB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85B7F-8CCE-4AF7-B9D5-41DEB8E43C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206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4D8B83-B915-482C-B260-E02B5907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84CB36-2DD7-460C-B2F0-5DB5121C1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EE3C0E-A8B4-4E81-B74A-355C67CDC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559805E-FEC6-49C2-8965-BE7BC2E3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DA26A-6101-4C47-A487-44CA9530249C}" type="datetimeFigureOut">
              <a:rPr lang="fr-FR" smtClean="0"/>
              <a:t>18/09/2025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3A6B055-DCF3-443F-9119-7918875E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763472-0BBE-4AF1-B93C-A3B507297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85B7F-8CCE-4AF7-B9D5-41DEB8E43C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031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B26BB7-84AE-4D8B-AA3D-7F26DBB0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CD15191-D26D-416E-9C37-F5E599E4F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AE74C01-E19E-4A7B-9EC0-73EF82E4E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FD69606-D3C3-4A1C-9788-1719169592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FD83938-30AB-49FE-A2DA-AAE605633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F759AD3-A41A-427F-B7CE-A62EE8C8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DA26A-6101-4C47-A487-44CA9530249C}" type="datetimeFigureOut">
              <a:rPr lang="fr-FR" smtClean="0"/>
              <a:t>18/09/2025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80D93F5-CDE9-47DF-BD7A-B395E6F17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7221079-A191-4ACA-A0B6-A8085924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85B7F-8CCE-4AF7-B9D5-41DEB8E43C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05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47D5C-0124-4F24-8FC5-0F9DDBF33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6AEBA3A-002D-40AC-970E-44526D6BD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DA26A-6101-4C47-A487-44CA9530249C}" type="datetimeFigureOut">
              <a:rPr lang="fr-FR" smtClean="0"/>
              <a:t>18/09/2025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6FB065B-AF77-43A1-ADF2-AA279DA8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FFD051-25EC-49E4-BB62-D7802F7E5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85B7F-8CCE-4AF7-B9D5-41DEB8E43C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188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147CC5A-6D24-4018-A92A-897D3F5B4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DA26A-6101-4C47-A487-44CA9530249C}" type="datetimeFigureOut">
              <a:rPr lang="fr-FR" smtClean="0"/>
              <a:t>18/09/2025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50DA9F6-83E0-448C-9EF0-36B1CCD15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051D36-6C34-49EA-98F5-6CB6555FA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85B7F-8CCE-4AF7-B9D5-41DEB8E43C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428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D264AE-EDD5-4EAF-A3A9-FC0BF7EDD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52FAF0-15FC-4498-9FAE-581142B3C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2162576-62D7-455C-906C-39937DFAC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E1104EE-5FDF-4A5D-9782-2070909DE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DA26A-6101-4C47-A487-44CA9530249C}" type="datetimeFigureOut">
              <a:rPr lang="fr-FR" smtClean="0"/>
              <a:t>18/09/2025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40990A-7249-4348-B37E-01F491A76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443787-8BB9-4A70-BD2C-1255986A7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85B7F-8CCE-4AF7-B9D5-41DEB8E43C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54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61E66B-9C6D-41D6-B4B3-167614041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ECE8739-7499-4CEA-A396-C0236E2E6F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14EF1B8-4BDA-4D25-A19B-CC2069BA3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8FC48C-5534-4A0B-BEAD-3AC6B2F09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DA26A-6101-4C47-A487-44CA9530249C}" type="datetimeFigureOut">
              <a:rPr lang="fr-FR" smtClean="0"/>
              <a:t>18/09/2025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D4643F0-0A1B-400F-A629-FCD1AB9C2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DF10598-6F58-4233-8404-5CA89153C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85B7F-8CCE-4AF7-B9D5-41DEB8E43C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708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3642242-BD38-42E5-BDE4-6FE13330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90D837-8C2D-4462-8377-69A2CC115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ADB298-A8E6-4A9F-89A3-1CB499948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DA26A-6101-4C47-A487-44CA9530249C}" type="datetimeFigureOut">
              <a:rPr lang="fr-FR" smtClean="0"/>
              <a:t>18/09/2025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1A2E13-67EC-4280-A500-9BDBB1501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BA511D-3474-4652-9341-63E82F74A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85B7F-8CCE-4AF7-B9D5-41DEB8E43C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1130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4.svg"/><Relationship Id="rId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26.png"/><Relationship Id="rId9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4.svg"/><Relationship Id="rId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26.png"/><Relationship Id="rId9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4.svg"/><Relationship Id="rId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26.png"/><Relationship Id="rId9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4.svg"/><Relationship Id="rId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26.png"/><Relationship Id="rId9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11" Type="http://schemas.openxmlformats.org/officeDocument/2006/relationships/image" Target="../media/image40.png"/><Relationship Id="rId5" Type="http://schemas.openxmlformats.org/officeDocument/2006/relationships/image" Target="../media/image36.jpeg"/><Relationship Id="rId10" Type="http://schemas.openxmlformats.org/officeDocument/2006/relationships/image" Target="../media/image390.png"/><Relationship Id="rId4" Type="http://schemas.openxmlformats.org/officeDocument/2006/relationships/image" Target="../media/image35.png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11" Type="http://schemas.openxmlformats.org/officeDocument/2006/relationships/image" Target="../media/image41.png"/><Relationship Id="rId5" Type="http://schemas.openxmlformats.org/officeDocument/2006/relationships/image" Target="../media/image36.jpeg"/><Relationship Id="rId10" Type="http://schemas.openxmlformats.org/officeDocument/2006/relationships/image" Target="../media/image27.png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11" Type="http://schemas.openxmlformats.org/officeDocument/2006/relationships/image" Target="../media/image25.png"/><Relationship Id="rId5" Type="http://schemas.openxmlformats.org/officeDocument/2006/relationships/image" Target="../media/image36.jpeg"/><Relationship Id="rId10" Type="http://schemas.openxmlformats.org/officeDocument/2006/relationships/image" Target="../media/image29.png"/><Relationship Id="rId4" Type="http://schemas.openxmlformats.org/officeDocument/2006/relationships/image" Target="../media/image35.png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2.gif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11" Type="http://schemas.openxmlformats.org/officeDocument/2006/relationships/image" Target="../media/image25.png"/><Relationship Id="rId5" Type="http://schemas.openxmlformats.org/officeDocument/2006/relationships/image" Target="../media/image36.jpeg"/><Relationship Id="rId10" Type="http://schemas.openxmlformats.org/officeDocument/2006/relationships/image" Target="../media/image29.png"/><Relationship Id="rId4" Type="http://schemas.openxmlformats.org/officeDocument/2006/relationships/image" Target="../media/image35.png"/><Relationship Id="rId9" Type="http://schemas.openxmlformats.org/officeDocument/2006/relationships/image" Target="../media/image28.png"/><Relationship Id="rId14" Type="http://schemas.openxmlformats.org/officeDocument/2006/relationships/image" Target="../media/image43.g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28.png"/><Relationship Id="rId5" Type="http://schemas.openxmlformats.org/officeDocument/2006/relationships/image" Target="../media/image46.png"/><Relationship Id="rId10" Type="http://schemas.openxmlformats.org/officeDocument/2006/relationships/image" Target="../media/image27.png"/><Relationship Id="rId4" Type="http://schemas.openxmlformats.org/officeDocument/2006/relationships/image" Target="../media/image45.png"/><Relationship Id="rId9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6.png"/><Relationship Id="rId7" Type="http://schemas.openxmlformats.org/officeDocument/2006/relationships/image" Target="../media/image26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4.png"/><Relationship Id="rId5" Type="http://schemas.openxmlformats.org/officeDocument/2006/relationships/image" Target="../media/image48.png"/><Relationship Id="rId10" Type="http://schemas.openxmlformats.org/officeDocument/2006/relationships/image" Target="../media/image29.png"/><Relationship Id="rId4" Type="http://schemas.openxmlformats.org/officeDocument/2006/relationships/image" Target="../media/image47.png"/><Relationship Id="rId9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3" Type="http://schemas.openxmlformats.org/officeDocument/2006/relationships/image" Target="../media/image9.jpe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.png"/><Relationship Id="rId15" Type="http://schemas.openxmlformats.org/officeDocument/2006/relationships/image" Target="../media/image18.png"/><Relationship Id="rId10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1.png"/><Relationship Id="rId3" Type="http://schemas.openxmlformats.org/officeDocument/2006/relationships/image" Target="../media/image9.jpeg"/><Relationship Id="rId12" Type="http://schemas.openxmlformats.org/officeDocument/2006/relationships/image" Target="../media/image16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.png"/><Relationship Id="rId15" Type="http://schemas.openxmlformats.org/officeDocument/2006/relationships/image" Target="../media/image18.png"/><Relationship Id="rId10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C6606C8B-2EE3-4B6B-99B1-FCDA2F57D545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B6D2C8B-FFE4-49C6-95D6-80F5F82C14D8}"/>
              </a:ext>
            </a:extLst>
          </p:cNvPr>
          <p:cNvSpPr txBox="1"/>
          <p:nvPr/>
        </p:nvSpPr>
        <p:spPr>
          <a:xfrm>
            <a:off x="892516" y="2652890"/>
            <a:ext cx="1040696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A Data-Driven </a:t>
            </a:r>
            <a:r>
              <a:rPr lang="fr-FR" sz="2800" b="1" dirty="0" err="1"/>
              <a:t>Approach</a:t>
            </a:r>
            <a:r>
              <a:rPr lang="fr-FR" sz="2800" b="1" dirty="0"/>
              <a:t> to Optimise </a:t>
            </a:r>
            <a:r>
              <a:rPr lang="fr-FR" sz="2800" b="1" dirty="0" err="1"/>
              <a:t>Parameters</a:t>
            </a:r>
            <a:r>
              <a:rPr lang="fr-FR" sz="2800" b="1" dirty="0"/>
              <a:t> of a </a:t>
            </a:r>
            <a:r>
              <a:rPr lang="fr-FR" sz="2800" b="1" dirty="0" err="1"/>
              <a:t>Computational</a:t>
            </a:r>
            <a:r>
              <a:rPr lang="fr-FR" sz="2800" b="1" dirty="0"/>
              <a:t> Digital </a:t>
            </a:r>
            <a:r>
              <a:rPr lang="fr-FR" sz="2800" b="1" dirty="0" err="1"/>
              <a:t>Twin</a:t>
            </a:r>
            <a:r>
              <a:rPr lang="fr-FR" sz="2800" b="1" dirty="0"/>
              <a:t> Model in </a:t>
            </a:r>
            <a:r>
              <a:rPr lang="fr-FR" sz="2800" b="1" dirty="0" err="1"/>
              <a:t>Response</a:t>
            </a:r>
            <a:r>
              <a:rPr lang="fr-FR" sz="2800" b="1" dirty="0"/>
              <a:t> to SBRT on MR-Linac</a:t>
            </a:r>
          </a:p>
          <a:p>
            <a:pPr algn="ctr"/>
            <a:endParaRPr lang="fr-FR" sz="2000" b="1" dirty="0"/>
          </a:p>
          <a:p>
            <a:pPr algn="ctr"/>
            <a:endParaRPr lang="fr-FR" sz="2000" b="1" dirty="0"/>
          </a:p>
          <a:p>
            <a:pPr algn="ctr"/>
            <a:r>
              <a:rPr lang="fr-FR" sz="2000" dirty="0"/>
              <a:t>Valentin SEPTIERS, PhD </a:t>
            </a:r>
            <a:r>
              <a:rPr lang="fr-FR" sz="2000" dirty="0" err="1"/>
              <a:t>student</a:t>
            </a:r>
            <a:endParaRPr lang="fr-FR" sz="2000" dirty="0"/>
          </a:p>
          <a:p>
            <a:pPr algn="ctr"/>
            <a:r>
              <a:rPr lang="fr-FR" sz="2000" dirty="0"/>
              <a:t>France</a:t>
            </a:r>
          </a:p>
          <a:p>
            <a:pPr algn="ctr"/>
            <a:endParaRPr lang="fr-FR" sz="2000" dirty="0"/>
          </a:p>
          <a:p>
            <a:pPr algn="ctr"/>
            <a:endParaRPr lang="fr-FR" sz="2000" dirty="0"/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CMMCA workshop, </a:t>
            </a:r>
            <a:r>
              <a:rPr lang="fr-FR" sz="2000" dirty="0" err="1"/>
              <a:t>Daejeon</a:t>
            </a:r>
            <a:r>
              <a:rPr lang="fr-FR" sz="2000" dirty="0"/>
              <a:t>, South </a:t>
            </a:r>
            <a:r>
              <a:rPr lang="fr-FR" sz="2000" dirty="0" err="1"/>
              <a:t>Korea</a:t>
            </a:r>
            <a:endParaRPr lang="fr-FR" sz="2000" dirty="0"/>
          </a:p>
          <a:p>
            <a:pPr algn="ctr"/>
            <a:r>
              <a:rPr lang="fr-FR" sz="2000" dirty="0" err="1"/>
              <a:t>September</a:t>
            </a:r>
            <a:r>
              <a:rPr lang="fr-FR" sz="2000" dirty="0"/>
              <a:t> 27, 2025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C10532A-10BB-498C-827E-7A1395CC1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96" y="552408"/>
            <a:ext cx="2562985" cy="161855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CB9F572-4B22-4705-A079-15B757F27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132" y="629233"/>
            <a:ext cx="1924772" cy="1469888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AE6C91F-333F-400E-98BA-20044920B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19" y="5302964"/>
            <a:ext cx="1126588" cy="45063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BC66A010-0606-4308-BB1E-6C66B495A9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3" y="5796643"/>
            <a:ext cx="1126587" cy="50608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0B9A555-0E2F-4A54-9E31-918497963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3" y="5306748"/>
            <a:ext cx="1126588" cy="46786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2A18E11-5BCD-4D48-AFB5-B1DA151F69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636" y="5243172"/>
            <a:ext cx="1126588" cy="467414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6D771994-8D05-4542-94D4-76E8BF6A24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785" y="5835912"/>
            <a:ext cx="2520792" cy="46681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27F3FDC-AAE6-4CC7-BAB5-6D4610799C37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DC873318-EF86-4ED4-86E1-B2820A4C66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19" y="5808231"/>
            <a:ext cx="1126588" cy="47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4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ZoneTexte 122">
            <a:extLst>
              <a:ext uri="{FF2B5EF4-FFF2-40B4-BE49-F238E27FC236}">
                <a16:creationId xmlns:a16="http://schemas.microsoft.com/office/drawing/2014/main" id="{9A861A35-B781-4962-B613-C418844A2538}"/>
              </a:ext>
            </a:extLst>
          </p:cNvPr>
          <p:cNvSpPr txBox="1"/>
          <p:nvPr/>
        </p:nvSpPr>
        <p:spPr>
          <a:xfrm>
            <a:off x="-5528" y="6028341"/>
            <a:ext cx="4586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1" i="1" u="none" strike="noStrike" baseline="0" dirty="0"/>
              <a:t>D.A. Roberts et al. “Machine QA for the Elekta Unity System: A Report from the Elekta MR-</a:t>
            </a:r>
            <a:r>
              <a:rPr lang="en-US" sz="1200" b="1" i="1" u="none" strike="noStrike" baseline="0" dirty="0" err="1"/>
              <a:t>linac</a:t>
            </a:r>
            <a:r>
              <a:rPr lang="en-US" sz="1200" b="1" i="1" u="none" strike="noStrike" baseline="0" dirty="0"/>
              <a:t> Consortium”. In: Med. </a:t>
            </a:r>
            <a:r>
              <a:rPr lang="en-US" sz="1200" b="1" i="1" u="none" strike="noStrike" baseline="0" dirty="0" err="1"/>
              <a:t>Phy.s</a:t>
            </a:r>
            <a:r>
              <a:rPr lang="en-US" sz="1200" b="1" i="1" u="none" strike="noStrike" baseline="0" dirty="0"/>
              <a:t> (2021).</a:t>
            </a:r>
            <a:endParaRPr lang="fr-FR" sz="1200" b="1" i="1" dirty="0"/>
          </a:p>
        </p:txBody>
      </p:sp>
      <p:sp>
        <p:nvSpPr>
          <p:cNvPr id="124" name="Rectangle : coins arrondis 123">
            <a:extLst>
              <a:ext uri="{FF2B5EF4-FFF2-40B4-BE49-F238E27FC236}">
                <a16:creationId xmlns:a16="http://schemas.microsoft.com/office/drawing/2014/main" id="{F0220899-45FE-48D2-BD48-7785C65889D8}"/>
              </a:ext>
            </a:extLst>
          </p:cNvPr>
          <p:cNvSpPr/>
          <p:nvPr/>
        </p:nvSpPr>
        <p:spPr>
          <a:xfrm>
            <a:off x="9069550" y="537571"/>
            <a:ext cx="288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Context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5037997" y="369231"/>
            <a:ext cx="2116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+mj-lt"/>
              </a:rPr>
              <a:t>MR-Linac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E50F5FA9-7FD2-43DD-95A1-B3F8676CA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72" y="1614520"/>
            <a:ext cx="4007357" cy="2254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B978EC57-D2E0-43A3-B0F7-F7473F48A86B}"/>
              </a:ext>
            </a:extLst>
          </p:cNvPr>
          <p:cNvSpPr txBox="1"/>
          <p:nvPr/>
        </p:nvSpPr>
        <p:spPr>
          <a:xfrm>
            <a:off x="1356592" y="1171714"/>
            <a:ext cx="3531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MRI + RT </a:t>
            </a:r>
            <a:r>
              <a:rPr lang="fr-FR" sz="1600" b="1" dirty="0" err="1"/>
              <a:t>delivery</a:t>
            </a:r>
            <a:r>
              <a:rPr lang="fr-FR" sz="1600" b="1" dirty="0"/>
              <a:t> in the </a:t>
            </a:r>
            <a:r>
              <a:rPr lang="fr-FR" sz="1600" b="1" dirty="0" err="1"/>
              <a:t>same</a:t>
            </a:r>
            <a:r>
              <a:rPr lang="fr-FR" sz="1600" b="1" dirty="0"/>
              <a:t> machine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FC33A2C-6788-4044-A153-487F49A7550D}"/>
              </a:ext>
            </a:extLst>
          </p:cNvPr>
          <p:cNvSpPr txBox="1"/>
          <p:nvPr/>
        </p:nvSpPr>
        <p:spPr>
          <a:xfrm>
            <a:off x="5438775" y="2002925"/>
            <a:ext cx="6581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7 MeV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linear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accelerator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of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electrons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for RT,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coupled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to 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1.5T MRI</a:t>
            </a:r>
          </a:p>
          <a:p>
            <a:pPr>
              <a:buClr>
                <a:srgbClr val="C00000"/>
              </a:buClr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In France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: first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installed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in Lyon in 2021,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then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in 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Rennes in 2023</a:t>
            </a:r>
          </a:p>
          <a:p>
            <a:pPr>
              <a:buClr>
                <a:srgbClr val="C00000"/>
              </a:buClr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MRI acquisitions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before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,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during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and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after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RT session</a:t>
            </a:r>
            <a:endParaRPr lang="fr-FR" dirty="0">
              <a:highlight>
                <a:scrgbClr r="0" g="0" b="0">
                  <a:alpha val="0"/>
                </a:scrgbClr>
              </a:highlight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EDB7CAC-645C-43E9-A89B-1637CB53468A}"/>
              </a:ext>
            </a:extLst>
          </p:cNvPr>
          <p:cNvSpPr txBox="1"/>
          <p:nvPr/>
        </p:nvSpPr>
        <p:spPr>
          <a:xfrm>
            <a:off x="9331048" y="574405"/>
            <a:ext cx="235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Intermediate</a:t>
            </a:r>
            <a:r>
              <a:rPr lang="fr-FR" dirty="0"/>
              <a:t> or high </a:t>
            </a:r>
            <a:r>
              <a:rPr lang="fr-FR" dirty="0" err="1"/>
              <a:t>risk</a:t>
            </a:r>
            <a:r>
              <a:rPr lang="fr-FR" dirty="0"/>
              <a:t> groups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5907BA8-C880-487E-BA40-FDFA1A3E5295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04/16</a:t>
            </a:r>
          </a:p>
        </p:txBody>
      </p:sp>
    </p:spTree>
    <p:extLst>
      <p:ext uri="{BB962C8B-B14F-4D97-AF65-F5344CB8AC3E}">
        <p14:creationId xmlns:p14="http://schemas.microsoft.com/office/powerpoint/2010/main" val="2138997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ZoneTexte 122">
            <a:extLst>
              <a:ext uri="{FF2B5EF4-FFF2-40B4-BE49-F238E27FC236}">
                <a16:creationId xmlns:a16="http://schemas.microsoft.com/office/drawing/2014/main" id="{9A861A35-B781-4962-B613-C418844A2538}"/>
              </a:ext>
            </a:extLst>
          </p:cNvPr>
          <p:cNvSpPr txBox="1"/>
          <p:nvPr/>
        </p:nvSpPr>
        <p:spPr>
          <a:xfrm>
            <a:off x="-5528" y="6028341"/>
            <a:ext cx="4586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1" i="1" u="none" strike="noStrike" baseline="0" dirty="0"/>
              <a:t>D.A. Roberts et al. “Machine QA for the Elekta Unity System: A Report from the Elekta MR-</a:t>
            </a:r>
            <a:r>
              <a:rPr lang="en-US" sz="1200" b="1" i="1" u="none" strike="noStrike" baseline="0" dirty="0" err="1"/>
              <a:t>linac</a:t>
            </a:r>
            <a:r>
              <a:rPr lang="en-US" sz="1200" b="1" i="1" u="none" strike="noStrike" baseline="0" dirty="0"/>
              <a:t> Consortium”. In: Med. </a:t>
            </a:r>
            <a:r>
              <a:rPr lang="en-US" sz="1200" b="1" i="1" u="none" strike="noStrike" baseline="0" dirty="0" err="1"/>
              <a:t>Phy.s</a:t>
            </a:r>
            <a:r>
              <a:rPr lang="en-US" sz="1200" b="1" i="1" u="none" strike="noStrike" baseline="0" dirty="0"/>
              <a:t> (2021).</a:t>
            </a:r>
            <a:endParaRPr lang="fr-FR" sz="1200" b="1" i="1" dirty="0"/>
          </a:p>
        </p:txBody>
      </p:sp>
      <p:sp>
        <p:nvSpPr>
          <p:cNvPr id="124" name="Rectangle : coins arrondis 123">
            <a:extLst>
              <a:ext uri="{FF2B5EF4-FFF2-40B4-BE49-F238E27FC236}">
                <a16:creationId xmlns:a16="http://schemas.microsoft.com/office/drawing/2014/main" id="{F0220899-45FE-48D2-BD48-7785C65889D8}"/>
              </a:ext>
            </a:extLst>
          </p:cNvPr>
          <p:cNvSpPr/>
          <p:nvPr/>
        </p:nvSpPr>
        <p:spPr>
          <a:xfrm>
            <a:off x="9069550" y="537571"/>
            <a:ext cx="288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Context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5037997" y="369231"/>
            <a:ext cx="2116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+mj-lt"/>
              </a:rPr>
              <a:t>MR-Linac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D43A3C0-67F6-4C31-A0D5-51D967876A9E}"/>
              </a:ext>
            </a:extLst>
          </p:cNvPr>
          <p:cNvSpPr txBox="1"/>
          <p:nvPr/>
        </p:nvSpPr>
        <p:spPr>
          <a:xfrm>
            <a:off x="2974446" y="4274153"/>
            <a:ext cx="6432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Impact</a:t>
            </a:r>
            <a:r>
              <a:rPr lang="fr-FR" dirty="0"/>
              <a:t> of SBRT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unknown</a:t>
            </a:r>
            <a:r>
              <a:rPr lang="fr-FR" dirty="0"/>
              <a:t> on </a:t>
            </a:r>
            <a:r>
              <a:rPr lang="fr-FR" dirty="0" err="1"/>
              <a:t>individual</a:t>
            </a:r>
            <a:r>
              <a:rPr lang="fr-FR" dirty="0"/>
              <a:t> patients </a:t>
            </a:r>
            <a:r>
              <a:rPr lang="fr-FR" dirty="0" err="1"/>
              <a:t>with</a:t>
            </a:r>
            <a:r>
              <a:rPr lang="fr-FR" dirty="0"/>
              <a:t> MR-Linac</a:t>
            </a:r>
          </a:p>
          <a:p>
            <a:endParaRPr lang="fr-FR" dirty="0"/>
          </a:p>
          <a:p>
            <a:r>
              <a:rPr lang="fr-FR" b="1" dirty="0"/>
              <a:t>Risk of </a:t>
            </a:r>
            <a:r>
              <a:rPr lang="fr-FR" b="1" dirty="0" err="1"/>
              <a:t>recurrence</a:t>
            </a:r>
            <a:r>
              <a:rPr lang="fr-FR" b="1" dirty="0"/>
              <a:t> </a:t>
            </a:r>
            <a:r>
              <a:rPr lang="fr-FR" dirty="0" err="1"/>
              <a:t>still</a:t>
            </a:r>
            <a:r>
              <a:rPr lang="fr-FR" dirty="0"/>
              <a:t> high for </a:t>
            </a:r>
            <a:r>
              <a:rPr lang="fr-FR" dirty="0" err="1"/>
              <a:t>intermediate</a:t>
            </a:r>
            <a:r>
              <a:rPr lang="fr-FR" dirty="0"/>
              <a:t>/high </a:t>
            </a:r>
            <a:r>
              <a:rPr lang="fr-FR" dirty="0" err="1"/>
              <a:t>risk</a:t>
            </a:r>
            <a:r>
              <a:rPr lang="fr-FR" dirty="0"/>
              <a:t> patients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E50F5FA9-7FD2-43DD-95A1-B3F8676CA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72" y="1614520"/>
            <a:ext cx="4007357" cy="2254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B978EC57-D2E0-43A3-B0F7-F7473F48A86B}"/>
              </a:ext>
            </a:extLst>
          </p:cNvPr>
          <p:cNvSpPr txBox="1"/>
          <p:nvPr/>
        </p:nvSpPr>
        <p:spPr>
          <a:xfrm>
            <a:off x="1356592" y="1171714"/>
            <a:ext cx="3531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MRI + RT </a:t>
            </a:r>
            <a:r>
              <a:rPr lang="fr-FR" sz="1600" b="1" dirty="0" err="1"/>
              <a:t>delivery</a:t>
            </a:r>
            <a:r>
              <a:rPr lang="fr-FR" sz="1600" b="1" dirty="0"/>
              <a:t> in the </a:t>
            </a:r>
            <a:r>
              <a:rPr lang="fr-FR" sz="1600" b="1" dirty="0" err="1"/>
              <a:t>same</a:t>
            </a:r>
            <a:r>
              <a:rPr lang="fr-FR" sz="1600" b="1" dirty="0"/>
              <a:t> machine</a:t>
            </a:r>
          </a:p>
        </p:txBody>
      </p:sp>
      <p:pic>
        <p:nvPicPr>
          <p:cNvPr id="34" name="Graphique 33" descr="Contour de visage triste avec un remplissage uni">
            <a:extLst>
              <a:ext uri="{FF2B5EF4-FFF2-40B4-BE49-F238E27FC236}">
                <a16:creationId xmlns:a16="http://schemas.microsoft.com/office/drawing/2014/main" id="{B9DBD87B-342A-4D12-A312-3A5DBDD42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15965" y="4516662"/>
            <a:ext cx="621263" cy="621263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B5DF87F6-15C4-4013-AFE4-DC760BCD09A0}"/>
              </a:ext>
            </a:extLst>
          </p:cNvPr>
          <p:cNvSpPr txBox="1"/>
          <p:nvPr/>
        </p:nvSpPr>
        <p:spPr>
          <a:xfrm>
            <a:off x="9331048" y="574405"/>
            <a:ext cx="235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Intermediate</a:t>
            </a:r>
            <a:r>
              <a:rPr lang="fr-FR" dirty="0"/>
              <a:t> or high </a:t>
            </a:r>
            <a:r>
              <a:rPr lang="fr-FR" dirty="0" err="1"/>
              <a:t>risk</a:t>
            </a:r>
            <a:r>
              <a:rPr lang="fr-FR" dirty="0"/>
              <a:t> groups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51E4430-5DEA-4ED7-A425-972ADC9144EA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04/16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711C055-49C9-47A0-B5F6-F6D17C2F3412}"/>
              </a:ext>
            </a:extLst>
          </p:cNvPr>
          <p:cNvSpPr txBox="1"/>
          <p:nvPr/>
        </p:nvSpPr>
        <p:spPr>
          <a:xfrm>
            <a:off x="5438775" y="2002925"/>
            <a:ext cx="6581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7 MeV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linear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accelerator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of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electrons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for RT,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coupled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to 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1.5T MRI</a:t>
            </a:r>
          </a:p>
          <a:p>
            <a:pPr>
              <a:buClr>
                <a:srgbClr val="C00000"/>
              </a:buClr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In France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: first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installed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in Lyon in 2021,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then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in 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Rennes in 2023</a:t>
            </a:r>
          </a:p>
          <a:p>
            <a:pPr>
              <a:buClr>
                <a:srgbClr val="C00000"/>
              </a:buClr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MRI acquisitions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before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,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during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and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after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RT session</a:t>
            </a:r>
            <a:endParaRPr lang="fr-FR" dirty="0">
              <a:highlight>
                <a:scrgbClr r="0" g="0" b="0">
                  <a:alpha val="0"/>
                </a:scrgbClr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6825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ZoneTexte 122">
            <a:extLst>
              <a:ext uri="{FF2B5EF4-FFF2-40B4-BE49-F238E27FC236}">
                <a16:creationId xmlns:a16="http://schemas.microsoft.com/office/drawing/2014/main" id="{9A861A35-B781-4962-B613-C418844A2538}"/>
              </a:ext>
            </a:extLst>
          </p:cNvPr>
          <p:cNvSpPr txBox="1"/>
          <p:nvPr/>
        </p:nvSpPr>
        <p:spPr>
          <a:xfrm>
            <a:off x="-5528" y="6028341"/>
            <a:ext cx="4586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1" i="1" u="none" strike="noStrike" baseline="0" dirty="0"/>
              <a:t>D.A. Roberts et al. “Machine QA for the Elekta Unity System: A Report from the Elekta MR-</a:t>
            </a:r>
            <a:r>
              <a:rPr lang="en-US" sz="1200" b="1" i="1" u="none" strike="noStrike" baseline="0" dirty="0" err="1"/>
              <a:t>linac</a:t>
            </a:r>
            <a:r>
              <a:rPr lang="en-US" sz="1200" b="1" i="1" u="none" strike="noStrike" baseline="0" dirty="0"/>
              <a:t> Consortium”. In: Med. </a:t>
            </a:r>
            <a:r>
              <a:rPr lang="en-US" sz="1200" b="1" i="1" u="none" strike="noStrike" baseline="0" dirty="0" err="1"/>
              <a:t>Phy.s</a:t>
            </a:r>
            <a:r>
              <a:rPr lang="en-US" sz="1200" b="1" i="1" u="none" strike="noStrike" baseline="0" dirty="0"/>
              <a:t> (2021).</a:t>
            </a:r>
            <a:endParaRPr lang="fr-FR" sz="1200" b="1" i="1" dirty="0"/>
          </a:p>
        </p:txBody>
      </p:sp>
      <p:sp>
        <p:nvSpPr>
          <p:cNvPr id="124" name="Rectangle : coins arrondis 123">
            <a:extLst>
              <a:ext uri="{FF2B5EF4-FFF2-40B4-BE49-F238E27FC236}">
                <a16:creationId xmlns:a16="http://schemas.microsoft.com/office/drawing/2014/main" id="{F0220899-45FE-48D2-BD48-7785C65889D8}"/>
              </a:ext>
            </a:extLst>
          </p:cNvPr>
          <p:cNvSpPr/>
          <p:nvPr/>
        </p:nvSpPr>
        <p:spPr>
          <a:xfrm>
            <a:off x="9069550" y="537571"/>
            <a:ext cx="288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Context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5037997" y="369231"/>
            <a:ext cx="2116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+mj-lt"/>
              </a:rPr>
              <a:t>MR-Linac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D43A3C0-67F6-4C31-A0D5-51D967876A9E}"/>
              </a:ext>
            </a:extLst>
          </p:cNvPr>
          <p:cNvSpPr txBox="1"/>
          <p:nvPr/>
        </p:nvSpPr>
        <p:spPr>
          <a:xfrm>
            <a:off x="2974446" y="4274153"/>
            <a:ext cx="6432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Impact</a:t>
            </a:r>
            <a:r>
              <a:rPr lang="fr-FR" dirty="0"/>
              <a:t> of SBRT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unknown</a:t>
            </a:r>
            <a:r>
              <a:rPr lang="fr-FR" dirty="0"/>
              <a:t> on </a:t>
            </a:r>
            <a:r>
              <a:rPr lang="fr-FR" dirty="0" err="1"/>
              <a:t>individual</a:t>
            </a:r>
            <a:r>
              <a:rPr lang="fr-FR" dirty="0"/>
              <a:t> patients </a:t>
            </a:r>
            <a:r>
              <a:rPr lang="fr-FR" dirty="0" err="1"/>
              <a:t>with</a:t>
            </a:r>
            <a:r>
              <a:rPr lang="fr-FR" dirty="0"/>
              <a:t> MR-Linac</a:t>
            </a:r>
          </a:p>
          <a:p>
            <a:endParaRPr lang="fr-FR" dirty="0"/>
          </a:p>
          <a:p>
            <a:r>
              <a:rPr lang="fr-FR" b="1" dirty="0"/>
              <a:t>Risk of </a:t>
            </a:r>
            <a:r>
              <a:rPr lang="fr-FR" b="1" dirty="0" err="1"/>
              <a:t>recurrence</a:t>
            </a:r>
            <a:r>
              <a:rPr lang="fr-FR" b="1" dirty="0"/>
              <a:t> </a:t>
            </a:r>
            <a:r>
              <a:rPr lang="fr-FR" dirty="0" err="1"/>
              <a:t>still</a:t>
            </a:r>
            <a:r>
              <a:rPr lang="fr-FR" dirty="0"/>
              <a:t> high for </a:t>
            </a:r>
            <a:r>
              <a:rPr lang="fr-FR" dirty="0" err="1"/>
              <a:t>intermediate</a:t>
            </a:r>
            <a:r>
              <a:rPr lang="fr-FR" dirty="0"/>
              <a:t>/high </a:t>
            </a:r>
            <a:r>
              <a:rPr lang="fr-FR" dirty="0" err="1"/>
              <a:t>risk</a:t>
            </a:r>
            <a:r>
              <a:rPr lang="fr-FR" dirty="0"/>
              <a:t> patients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E50F5FA9-7FD2-43DD-95A1-B3F8676CA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72" y="1614520"/>
            <a:ext cx="4007357" cy="2254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B978EC57-D2E0-43A3-B0F7-F7473F48A86B}"/>
              </a:ext>
            </a:extLst>
          </p:cNvPr>
          <p:cNvSpPr txBox="1"/>
          <p:nvPr/>
        </p:nvSpPr>
        <p:spPr>
          <a:xfrm>
            <a:off x="1356592" y="1171714"/>
            <a:ext cx="3531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MRI + RT </a:t>
            </a:r>
            <a:r>
              <a:rPr lang="fr-FR" sz="1600" b="1" dirty="0" err="1"/>
              <a:t>delivery</a:t>
            </a:r>
            <a:r>
              <a:rPr lang="fr-FR" sz="1600" b="1" dirty="0"/>
              <a:t> in the </a:t>
            </a:r>
            <a:r>
              <a:rPr lang="fr-FR" sz="1600" b="1" dirty="0" err="1"/>
              <a:t>same</a:t>
            </a:r>
            <a:r>
              <a:rPr lang="fr-FR" sz="1600" b="1" dirty="0"/>
              <a:t> machine</a:t>
            </a:r>
          </a:p>
        </p:txBody>
      </p:sp>
      <p:pic>
        <p:nvPicPr>
          <p:cNvPr id="34" name="Graphique 33" descr="Contour de visage triste avec un remplissage uni">
            <a:extLst>
              <a:ext uri="{FF2B5EF4-FFF2-40B4-BE49-F238E27FC236}">
                <a16:creationId xmlns:a16="http://schemas.microsoft.com/office/drawing/2014/main" id="{B9DBD87B-342A-4D12-A312-3A5DBDD42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15965" y="4516662"/>
            <a:ext cx="621263" cy="621263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D6FD2BB-B32E-4512-BF6E-DEFB198A9DCA}"/>
              </a:ext>
            </a:extLst>
          </p:cNvPr>
          <p:cNvSpPr/>
          <p:nvPr/>
        </p:nvSpPr>
        <p:spPr>
          <a:xfrm>
            <a:off x="2974446" y="5378679"/>
            <a:ext cx="555811" cy="270449"/>
          </a:xfrm>
          <a:prstGeom prst="rightArrow">
            <a:avLst/>
          </a:prstGeom>
          <a:noFill/>
          <a:ln w="38100">
            <a:solidFill>
              <a:srgbClr val="2B50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6950BDA-C2C3-487D-8F92-C4DBC5D66200}"/>
              </a:ext>
            </a:extLst>
          </p:cNvPr>
          <p:cNvSpPr txBox="1"/>
          <p:nvPr/>
        </p:nvSpPr>
        <p:spPr>
          <a:xfrm>
            <a:off x="3530257" y="5347659"/>
            <a:ext cx="580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Interest</a:t>
            </a:r>
            <a:r>
              <a:rPr lang="fr-FR" dirty="0"/>
              <a:t> in </a:t>
            </a:r>
            <a:r>
              <a:rPr lang="fr-FR" b="1" dirty="0" err="1"/>
              <a:t>numerically</a:t>
            </a:r>
            <a:r>
              <a:rPr lang="fr-FR" b="1" dirty="0"/>
              <a:t> </a:t>
            </a:r>
            <a:r>
              <a:rPr lang="fr-FR" b="1" dirty="0" err="1"/>
              <a:t>simulating</a:t>
            </a:r>
            <a:r>
              <a:rPr lang="fr-FR" b="1" dirty="0"/>
              <a:t> </a:t>
            </a:r>
            <a:r>
              <a:rPr lang="fr-FR" dirty="0" err="1"/>
              <a:t>tumour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to </a:t>
            </a:r>
            <a:r>
              <a:rPr lang="fr-FR" b="1" dirty="0"/>
              <a:t>SBRT</a:t>
            </a:r>
            <a:r>
              <a:rPr lang="fr-FR" dirty="0"/>
              <a:t> 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5DF87F6-15C4-4013-AFE4-DC760BCD09A0}"/>
              </a:ext>
            </a:extLst>
          </p:cNvPr>
          <p:cNvSpPr txBox="1"/>
          <p:nvPr/>
        </p:nvSpPr>
        <p:spPr>
          <a:xfrm>
            <a:off x="9331048" y="574405"/>
            <a:ext cx="235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Intermediate</a:t>
            </a:r>
            <a:r>
              <a:rPr lang="fr-FR" dirty="0"/>
              <a:t> or high </a:t>
            </a:r>
            <a:r>
              <a:rPr lang="fr-FR" dirty="0" err="1"/>
              <a:t>risk</a:t>
            </a:r>
            <a:r>
              <a:rPr lang="fr-FR" dirty="0"/>
              <a:t> groups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51E4430-5DEA-4ED7-A425-972ADC9144EA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04/16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711C055-49C9-47A0-B5F6-F6D17C2F3412}"/>
              </a:ext>
            </a:extLst>
          </p:cNvPr>
          <p:cNvSpPr txBox="1"/>
          <p:nvPr/>
        </p:nvSpPr>
        <p:spPr>
          <a:xfrm>
            <a:off x="5438775" y="2002925"/>
            <a:ext cx="6581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7 MeV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linear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accelerator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of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electrons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for RT,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coupled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to 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1.5T MRI</a:t>
            </a:r>
          </a:p>
          <a:p>
            <a:pPr>
              <a:buClr>
                <a:srgbClr val="C00000"/>
              </a:buClr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In France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: first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installed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in Lyon in 2021,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then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in 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Rennes in 2023</a:t>
            </a:r>
          </a:p>
          <a:p>
            <a:pPr>
              <a:buClr>
                <a:srgbClr val="C00000"/>
              </a:buClr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MRI acquisitions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before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,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during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and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after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RT session</a:t>
            </a:r>
            <a:endParaRPr lang="fr-FR" dirty="0">
              <a:highlight>
                <a:scrgbClr r="0" g="0" b="0">
                  <a:alpha val="0"/>
                </a:scrgbClr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97328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Context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3306861" y="366465"/>
            <a:ext cx="5578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latin typeface="+mj-lt"/>
              </a:rPr>
              <a:t>Computational</a:t>
            </a:r>
            <a:r>
              <a:rPr lang="fr-FR" sz="2400" b="1" dirty="0">
                <a:latin typeface="+mj-lt"/>
              </a:rPr>
              <a:t> digital </a:t>
            </a:r>
            <a:r>
              <a:rPr lang="fr-FR" sz="2400" b="1" dirty="0" err="1">
                <a:latin typeface="+mj-lt"/>
              </a:rPr>
              <a:t>twin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models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simulating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tumour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response</a:t>
            </a:r>
            <a:r>
              <a:rPr lang="fr-FR" sz="2400" b="1" dirty="0">
                <a:latin typeface="+mj-lt"/>
              </a:rPr>
              <a:t> to </a:t>
            </a:r>
            <a:r>
              <a:rPr lang="fr-FR" sz="2400" b="1" dirty="0" err="1">
                <a:latin typeface="+mj-lt"/>
              </a:rPr>
              <a:t>treatments</a:t>
            </a:r>
            <a:endParaRPr lang="fr-FR" sz="2400" b="1" dirty="0">
              <a:latin typeface="+mj-lt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484B498-6E71-4DC0-B061-236CE8A1C5B3}"/>
              </a:ext>
            </a:extLst>
          </p:cNvPr>
          <p:cNvSpPr txBox="1"/>
          <p:nvPr/>
        </p:nvSpPr>
        <p:spPr>
          <a:xfrm>
            <a:off x="505495" y="1872078"/>
            <a:ext cx="468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Simulation of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different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treatments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on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infinite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virtual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tumours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or 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digital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twins</a:t>
            </a: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</p:txBody>
      </p:sp>
      <p:pic>
        <p:nvPicPr>
          <p:cNvPr id="49" name="Graphique 48" descr="Contour de visage avec grimace avec un remplissage uni">
            <a:extLst>
              <a:ext uri="{FF2B5EF4-FFF2-40B4-BE49-F238E27FC236}">
                <a16:creationId xmlns:a16="http://schemas.microsoft.com/office/drawing/2014/main" id="{1E0A154A-240E-4AB5-9247-F743C2FB5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5561" y="2346277"/>
            <a:ext cx="621262" cy="621262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C7218E87-02B9-4935-B41C-9EE4E5393B10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05/16</a:t>
            </a:r>
          </a:p>
        </p:txBody>
      </p:sp>
    </p:spTree>
    <p:extLst>
      <p:ext uri="{BB962C8B-B14F-4D97-AF65-F5344CB8AC3E}">
        <p14:creationId xmlns:p14="http://schemas.microsoft.com/office/powerpoint/2010/main" val="455122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Context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3306861" y="366465"/>
            <a:ext cx="5578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latin typeface="+mj-lt"/>
              </a:rPr>
              <a:t>Computational</a:t>
            </a:r>
            <a:r>
              <a:rPr lang="fr-FR" sz="2400" b="1" dirty="0">
                <a:latin typeface="+mj-lt"/>
              </a:rPr>
              <a:t> digital </a:t>
            </a:r>
            <a:r>
              <a:rPr lang="fr-FR" sz="2400" b="1" dirty="0" err="1">
                <a:latin typeface="+mj-lt"/>
              </a:rPr>
              <a:t>twin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models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simulating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tumour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response</a:t>
            </a:r>
            <a:r>
              <a:rPr lang="fr-FR" sz="2400" b="1" dirty="0">
                <a:latin typeface="+mj-lt"/>
              </a:rPr>
              <a:t> to </a:t>
            </a:r>
            <a:r>
              <a:rPr lang="fr-FR" sz="2400" b="1" dirty="0" err="1">
                <a:latin typeface="+mj-lt"/>
              </a:rPr>
              <a:t>treatments</a:t>
            </a:r>
            <a:endParaRPr lang="fr-FR" sz="2400" b="1" dirty="0">
              <a:latin typeface="+mj-lt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484B498-6E71-4DC0-B061-236CE8A1C5B3}"/>
              </a:ext>
            </a:extLst>
          </p:cNvPr>
          <p:cNvSpPr txBox="1"/>
          <p:nvPr/>
        </p:nvSpPr>
        <p:spPr>
          <a:xfrm>
            <a:off x="505495" y="1872078"/>
            <a:ext cx="4685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Simulation of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different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treatments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on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infinite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virtual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tumours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or 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digital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twins</a:t>
            </a:r>
            <a:endParaRPr lang="fr-FR" b="1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>
              <a:buClr>
                <a:srgbClr val="C00000"/>
              </a:buClr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>
              <a:buClr>
                <a:srgbClr val="C00000"/>
              </a:buClr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Integration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of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biological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mechanisms</a:t>
            </a:r>
            <a:endParaRPr lang="fr-FR" b="1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>
              <a:buClr>
                <a:srgbClr val="C00000"/>
              </a:buClr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</p:txBody>
      </p:sp>
      <p:pic>
        <p:nvPicPr>
          <p:cNvPr id="35" name="Picture 6" descr="Blood, oxygen, o2, diatomic, molecule, bubbles icon - Download on ...">
            <a:extLst>
              <a:ext uri="{FF2B5EF4-FFF2-40B4-BE49-F238E27FC236}">
                <a16:creationId xmlns:a16="http://schemas.microsoft.com/office/drawing/2014/main" id="{A03DB84B-6440-4843-925D-A1783D093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33" y="3822905"/>
            <a:ext cx="679503" cy="67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Ciclo cellulare: mitosi e meiosi | Ripasso di Scienze">
            <a:extLst>
              <a:ext uri="{FF2B5EF4-FFF2-40B4-BE49-F238E27FC236}">
                <a16:creationId xmlns:a16="http://schemas.microsoft.com/office/drawing/2014/main" id="{1E391427-2B2E-43C5-A5B1-C8942F7D2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23" y="3674164"/>
            <a:ext cx="871817" cy="90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Artery, blood, capillary, health, red, vein, vessel icon - Download on ...">
            <a:extLst>
              <a:ext uri="{FF2B5EF4-FFF2-40B4-BE49-F238E27FC236}">
                <a16:creationId xmlns:a16="http://schemas.microsoft.com/office/drawing/2014/main" id="{956EBABA-158D-445D-88AD-E15C0AA76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21" y="3924104"/>
            <a:ext cx="602268" cy="54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64A4E009-A0E0-42F8-8626-8D4B6E13E81C}"/>
              </a:ext>
            </a:extLst>
          </p:cNvPr>
          <p:cNvGrpSpPr/>
          <p:nvPr/>
        </p:nvGrpSpPr>
        <p:grpSpPr>
          <a:xfrm>
            <a:off x="3329489" y="3760146"/>
            <a:ext cx="865588" cy="734697"/>
            <a:chOff x="2926573" y="3682509"/>
            <a:chExt cx="865588" cy="734697"/>
          </a:xfrm>
        </p:grpSpPr>
        <p:pic>
          <p:nvPicPr>
            <p:cNvPr id="38" name="Picture 2" descr="Genetics Computer Icons DNA - DNA png download - 980*982 - Free ...">
              <a:extLst>
                <a:ext uri="{FF2B5EF4-FFF2-40B4-BE49-F238E27FC236}">
                  <a16:creationId xmlns:a16="http://schemas.microsoft.com/office/drawing/2014/main" id="{9BE9244E-7E3E-49A9-816E-D8AF9DE079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5499" y="3883674"/>
              <a:ext cx="506662" cy="507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Icônes éclair à télécharger gratuitement - Icône.com">
              <a:extLst>
                <a:ext uri="{FF2B5EF4-FFF2-40B4-BE49-F238E27FC236}">
                  <a16:creationId xmlns:a16="http://schemas.microsoft.com/office/drawing/2014/main" id="{FB11E6D3-5022-417C-B4B4-6E6F252ADD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46961">
              <a:off x="2926573" y="3682509"/>
              <a:ext cx="519664" cy="734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9" name="Graphique 48" descr="Contour de visage avec grimace avec un remplissage uni">
            <a:extLst>
              <a:ext uri="{FF2B5EF4-FFF2-40B4-BE49-F238E27FC236}">
                <a16:creationId xmlns:a16="http://schemas.microsoft.com/office/drawing/2014/main" id="{1E0A154A-240E-4AB5-9247-F743C2FB59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5561" y="2346277"/>
            <a:ext cx="621262" cy="621262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2B8A134A-7335-409C-8A46-EAB056BE6E00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05/16</a:t>
            </a:r>
          </a:p>
        </p:txBody>
      </p:sp>
    </p:spTree>
    <p:extLst>
      <p:ext uri="{BB962C8B-B14F-4D97-AF65-F5344CB8AC3E}">
        <p14:creationId xmlns:p14="http://schemas.microsoft.com/office/powerpoint/2010/main" val="1734138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Context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3306861" y="366465"/>
            <a:ext cx="5578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latin typeface="+mj-lt"/>
              </a:rPr>
              <a:t>Computational</a:t>
            </a:r>
            <a:r>
              <a:rPr lang="fr-FR" sz="2400" b="1" dirty="0">
                <a:latin typeface="+mj-lt"/>
              </a:rPr>
              <a:t> digital </a:t>
            </a:r>
            <a:r>
              <a:rPr lang="fr-FR" sz="2400" b="1" dirty="0" err="1">
                <a:latin typeface="+mj-lt"/>
              </a:rPr>
              <a:t>twin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models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simulating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tumour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response</a:t>
            </a:r>
            <a:r>
              <a:rPr lang="fr-FR" sz="2400" b="1" dirty="0">
                <a:latin typeface="+mj-lt"/>
              </a:rPr>
              <a:t> to </a:t>
            </a:r>
            <a:r>
              <a:rPr lang="fr-FR" sz="2400" b="1" dirty="0" err="1">
                <a:latin typeface="+mj-lt"/>
              </a:rPr>
              <a:t>treatments</a:t>
            </a:r>
            <a:endParaRPr lang="fr-FR" sz="2400" b="1" dirty="0">
              <a:latin typeface="+mj-lt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484B498-6E71-4DC0-B061-236CE8A1C5B3}"/>
              </a:ext>
            </a:extLst>
          </p:cNvPr>
          <p:cNvSpPr txBox="1"/>
          <p:nvPr/>
        </p:nvSpPr>
        <p:spPr>
          <a:xfrm>
            <a:off x="505495" y="1872078"/>
            <a:ext cx="4685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Simulation of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different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treatments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on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infinite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virtual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tumours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or 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digital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twins</a:t>
            </a:r>
            <a:endParaRPr lang="fr-FR" b="1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>
              <a:buClr>
                <a:srgbClr val="C00000"/>
              </a:buClr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>
              <a:buClr>
                <a:srgbClr val="C00000"/>
              </a:buClr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Integration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of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biological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mechanisms</a:t>
            </a:r>
            <a:endParaRPr lang="fr-FR" b="1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>
              <a:buClr>
                <a:srgbClr val="C00000"/>
              </a:buClr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</p:txBody>
      </p:sp>
      <p:pic>
        <p:nvPicPr>
          <p:cNvPr id="35" name="Picture 6" descr="Blood, oxygen, o2, diatomic, molecule, bubbles icon - Download on ...">
            <a:extLst>
              <a:ext uri="{FF2B5EF4-FFF2-40B4-BE49-F238E27FC236}">
                <a16:creationId xmlns:a16="http://schemas.microsoft.com/office/drawing/2014/main" id="{A03DB84B-6440-4843-925D-A1783D093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33" y="3822905"/>
            <a:ext cx="679503" cy="67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Ciclo cellulare: mitosi e meiosi | Ripasso di Scienze">
            <a:extLst>
              <a:ext uri="{FF2B5EF4-FFF2-40B4-BE49-F238E27FC236}">
                <a16:creationId xmlns:a16="http://schemas.microsoft.com/office/drawing/2014/main" id="{1E391427-2B2E-43C5-A5B1-C8942F7D2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23" y="3674164"/>
            <a:ext cx="871817" cy="90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Artery, blood, capillary, health, red, vein, vessel icon - Download on ...">
            <a:extLst>
              <a:ext uri="{FF2B5EF4-FFF2-40B4-BE49-F238E27FC236}">
                <a16:creationId xmlns:a16="http://schemas.microsoft.com/office/drawing/2014/main" id="{956EBABA-158D-445D-88AD-E15C0AA76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21" y="3924104"/>
            <a:ext cx="602268" cy="54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64A4E009-A0E0-42F8-8626-8D4B6E13E81C}"/>
              </a:ext>
            </a:extLst>
          </p:cNvPr>
          <p:cNvGrpSpPr/>
          <p:nvPr/>
        </p:nvGrpSpPr>
        <p:grpSpPr>
          <a:xfrm>
            <a:off x="3329489" y="3760146"/>
            <a:ext cx="865588" cy="734697"/>
            <a:chOff x="2926573" y="3682509"/>
            <a:chExt cx="865588" cy="734697"/>
          </a:xfrm>
        </p:grpSpPr>
        <p:pic>
          <p:nvPicPr>
            <p:cNvPr id="38" name="Picture 2" descr="Genetics Computer Icons DNA - DNA png download - 980*982 - Free ...">
              <a:extLst>
                <a:ext uri="{FF2B5EF4-FFF2-40B4-BE49-F238E27FC236}">
                  <a16:creationId xmlns:a16="http://schemas.microsoft.com/office/drawing/2014/main" id="{9BE9244E-7E3E-49A9-816E-D8AF9DE079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5499" y="3883674"/>
              <a:ext cx="506662" cy="507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Icônes éclair à télécharger gratuitement - Icône.com">
              <a:extLst>
                <a:ext uri="{FF2B5EF4-FFF2-40B4-BE49-F238E27FC236}">
                  <a16:creationId xmlns:a16="http://schemas.microsoft.com/office/drawing/2014/main" id="{FB11E6D3-5022-417C-B4B4-6E6F252ADD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46961">
              <a:off x="2926573" y="3682509"/>
              <a:ext cx="519664" cy="734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2C618C40-8637-4B26-8E7C-D88958A29685}"/>
              </a:ext>
            </a:extLst>
          </p:cNvPr>
          <p:cNvSpPr txBox="1"/>
          <p:nvPr/>
        </p:nvSpPr>
        <p:spPr>
          <a:xfrm>
            <a:off x="6414248" y="1872078"/>
            <a:ext cx="53260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D2232A"/>
              </a:buClr>
              <a:buFont typeface="Abadi" panose="020B0604020104020204" pitchFamily="34" charset="0"/>
              <a:buChar char="►"/>
            </a:pP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Several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parameters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to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adapt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specifically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to patients</a:t>
            </a:r>
          </a:p>
          <a:p>
            <a:pPr lvl="3">
              <a:buClr>
                <a:srgbClr val="2B50A3"/>
              </a:buClr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lvl="3">
              <a:buClr>
                <a:srgbClr val="2B50A3"/>
              </a:buClr>
            </a:pP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Rely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on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literature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</a:p>
        </p:txBody>
      </p:sp>
      <p:sp>
        <p:nvSpPr>
          <p:cNvPr id="46" name="Flèche : droite 45">
            <a:extLst>
              <a:ext uri="{FF2B5EF4-FFF2-40B4-BE49-F238E27FC236}">
                <a16:creationId xmlns:a16="http://schemas.microsoft.com/office/drawing/2014/main" id="{C0903AB3-CC3B-45D6-8F73-70335453257A}"/>
              </a:ext>
            </a:extLst>
          </p:cNvPr>
          <p:cNvSpPr/>
          <p:nvPr/>
        </p:nvSpPr>
        <p:spPr>
          <a:xfrm>
            <a:off x="7174826" y="2483308"/>
            <a:ext cx="555811" cy="270449"/>
          </a:xfrm>
          <a:prstGeom prst="rightArrow">
            <a:avLst/>
          </a:prstGeom>
          <a:noFill/>
          <a:ln w="38100">
            <a:solidFill>
              <a:srgbClr val="D22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8" name="Graphique 47" descr="Contour de visage triste avec un remplissage uni">
            <a:extLst>
              <a:ext uri="{FF2B5EF4-FFF2-40B4-BE49-F238E27FC236}">
                <a16:creationId xmlns:a16="http://schemas.microsoft.com/office/drawing/2014/main" id="{4360AEA1-08ED-438A-8C0C-31BA468F29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95307" y="2346276"/>
            <a:ext cx="621263" cy="621263"/>
          </a:xfrm>
          <a:prstGeom prst="rect">
            <a:avLst/>
          </a:prstGeom>
        </p:spPr>
      </p:pic>
      <p:pic>
        <p:nvPicPr>
          <p:cNvPr id="49" name="Graphique 48" descr="Contour de visage avec grimace avec un remplissage uni">
            <a:extLst>
              <a:ext uri="{FF2B5EF4-FFF2-40B4-BE49-F238E27FC236}">
                <a16:creationId xmlns:a16="http://schemas.microsoft.com/office/drawing/2014/main" id="{1E0A154A-240E-4AB5-9247-F743C2FB59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5561" y="2346277"/>
            <a:ext cx="621262" cy="621262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76105C40-FA06-4DDA-ADB4-6C1B07FB62BD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05/16</a:t>
            </a:r>
          </a:p>
        </p:txBody>
      </p:sp>
    </p:spTree>
    <p:extLst>
      <p:ext uri="{BB962C8B-B14F-4D97-AF65-F5344CB8AC3E}">
        <p14:creationId xmlns:p14="http://schemas.microsoft.com/office/powerpoint/2010/main" val="4092787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Context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3306861" y="366465"/>
            <a:ext cx="5578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latin typeface="+mj-lt"/>
              </a:rPr>
              <a:t>Computational</a:t>
            </a:r>
            <a:r>
              <a:rPr lang="fr-FR" sz="2400" b="1" dirty="0">
                <a:latin typeface="+mj-lt"/>
              </a:rPr>
              <a:t> digital </a:t>
            </a:r>
            <a:r>
              <a:rPr lang="fr-FR" sz="2400" b="1" dirty="0" err="1">
                <a:latin typeface="+mj-lt"/>
              </a:rPr>
              <a:t>twin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models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simulating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tumour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response</a:t>
            </a:r>
            <a:r>
              <a:rPr lang="fr-FR" sz="2400" b="1" dirty="0">
                <a:latin typeface="+mj-lt"/>
              </a:rPr>
              <a:t> to </a:t>
            </a:r>
            <a:r>
              <a:rPr lang="fr-FR" sz="2400" b="1" dirty="0" err="1">
                <a:latin typeface="+mj-lt"/>
              </a:rPr>
              <a:t>treatments</a:t>
            </a:r>
            <a:endParaRPr lang="fr-FR" sz="2400" b="1" dirty="0">
              <a:latin typeface="+mj-lt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484B498-6E71-4DC0-B061-236CE8A1C5B3}"/>
              </a:ext>
            </a:extLst>
          </p:cNvPr>
          <p:cNvSpPr txBox="1"/>
          <p:nvPr/>
        </p:nvSpPr>
        <p:spPr>
          <a:xfrm>
            <a:off x="505495" y="1872078"/>
            <a:ext cx="4685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Simulation of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different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treatments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on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infinite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virtual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tumours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or 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digital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twins</a:t>
            </a:r>
            <a:endParaRPr lang="fr-FR" b="1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>
              <a:buClr>
                <a:srgbClr val="C00000"/>
              </a:buClr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>
              <a:buClr>
                <a:srgbClr val="C00000"/>
              </a:buClr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Integration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of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biological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mechanisms</a:t>
            </a:r>
            <a:endParaRPr lang="fr-FR" b="1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>
              <a:buClr>
                <a:srgbClr val="C00000"/>
              </a:buClr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</p:txBody>
      </p:sp>
      <p:pic>
        <p:nvPicPr>
          <p:cNvPr id="35" name="Picture 6" descr="Blood, oxygen, o2, diatomic, molecule, bubbles icon - Download on ...">
            <a:extLst>
              <a:ext uri="{FF2B5EF4-FFF2-40B4-BE49-F238E27FC236}">
                <a16:creationId xmlns:a16="http://schemas.microsoft.com/office/drawing/2014/main" id="{A03DB84B-6440-4843-925D-A1783D093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33" y="3822905"/>
            <a:ext cx="679503" cy="67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Ciclo cellulare: mitosi e meiosi | Ripasso di Scienze">
            <a:extLst>
              <a:ext uri="{FF2B5EF4-FFF2-40B4-BE49-F238E27FC236}">
                <a16:creationId xmlns:a16="http://schemas.microsoft.com/office/drawing/2014/main" id="{1E391427-2B2E-43C5-A5B1-C8942F7D2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23" y="3674164"/>
            <a:ext cx="871817" cy="90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Artery, blood, capillary, health, red, vein, vessel icon - Download on ...">
            <a:extLst>
              <a:ext uri="{FF2B5EF4-FFF2-40B4-BE49-F238E27FC236}">
                <a16:creationId xmlns:a16="http://schemas.microsoft.com/office/drawing/2014/main" id="{956EBABA-158D-445D-88AD-E15C0AA76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21" y="3924104"/>
            <a:ext cx="602268" cy="54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64A4E009-A0E0-42F8-8626-8D4B6E13E81C}"/>
              </a:ext>
            </a:extLst>
          </p:cNvPr>
          <p:cNvGrpSpPr/>
          <p:nvPr/>
        </p:nvGrpSpPr>
        <p:grpSpPr>
          <a:xfrm>
            <a:off x="3329489" y="3760146"/>
            <a:ext cx="865588" cy="734697"/>
            <a:chOff x="2926573" y="3682509"/>
            <a:chExt cx="865588" cy="734697"/>
          </a:xfrm>
        </p:grpSpPr>
        <p:pic>
          <p:nvPicPr>
            <p:cNvPr id="38" name="Picture 2" descr="Genetics Computer Icons DNA - DNA png download - 980*982 - Free ...">
              <a:extLst>
                <a:ext uri="{FF2B5EF4-FFF2-40B4-BE49-F238E27FC236}">
                  <a16:creationId xmlns:a16="http://schemas.microsoft.com/office/drawing/2014/main" id="{9BE9244E-7E3E-49A9-816E-D8AF9DE079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5499" y="3883674"/>
              <a:ext cx="506662" cy="507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Icônes éclair à télécharger gratuitement - Icône.com">
              <a:extLst>
                <a:ext uri="{FF2B5EF4-FFF2-40B4-BE49-F238E27FC236}">
                  <a16:creationId xmlns:a16="http://schemas.microsoft.com/office/drawing/2014/main" id="{FB11E6D3-5022-417C-B4B4-6E6F252ADD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46961">
              <a:off x="2926573" y="3682509"/>
              <a:ext cx="519664" cy="734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2C618C40-8637-4B26-8E7C-D88958A29685}"/>
              </a:ext>
            </a:extLst>
          </p:cNvPr>
          <p:cNvSpPr txBox="1"/>
          <p:nvPr/>
        </p:nvSpPr>
        <p:spPr>
          <a:xfrm>
            <a:off x="6414248" y="1872078"/>
            <a:ext cx="53260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D2232A"/>
              </a:buClr>
              <a:buFont typeface="Abadi" panose="020B0604020104020204" pitchFamily="34" charset="0"/>
              <a:buChar char="►"/>
            </a:pP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Several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parameters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to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adapt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specifically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to patients</a:t>
            </a:r>
          </a:p>
          <a:p>
            <a:pPr lvl="3">
              <a:buClr>
                <a:srgbClr val="2B50A3"/>
              </a:buClr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lvl="3">
              <a:buClr>
                <a:srgbClr val="2B50A3"/>
              </a:buClr>
            </a:pP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Rely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on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literature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D2232A"/>
              </a:buClr>
              <a:buFont typeface="Abadi" panose="020B0604020104020204" pitchFamily="34" charset="0"/>
              <a:buChar char="►"/>
            </a:pP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A few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models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have been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validated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on 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patient data</a:t>
            </a:r>
          </a:p>
        </p:txBody>
      </p:sp>
      <p:sp>
        <p:nvSpPr>
          <p:cNvPr id="46" name="Flèche : droite 45">
            <a:extLst>
              <a:ext uri="{FF2B5EF4-FFF2-40B4-BE49-F238E27FC236}">
                <a16:creationId xmlns:a16="http://schemas.microsoft.com/office/drawing/2014/main" id="{C0903AB3-CC3B-45D6-8F73-70335453257A}"/>
              </a:ext>
            </a:extLst>
          </p:cNvPr>
          <p:cNvSpPr/>
          <p:nvPr/>
        </p:nvSpPr>
        <p:spPr>
          <a:xfrm>
            <a:off x="7174826" y="2483308"/>
            <a:ext cx="555811" cy="270449"/>
          </a:xfrm>
          <a:prstGeom prst="rightArrow">
            <a:avLst/>
          </a:prstGeom>
          <a:noFill/>
          <a:ln w="38100">
            <a:solidFill>
              <a:srgbClr val="D22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8" name="Graphique 47" descr="Contour de visage triste avec un remplissage uni">
            <a:extLst>
              <a:ext uri="{FF2B5EF4-FFF2-40B4-BE49-F238E27FC236}">
                <a16:creationId xmlns:a16="http://schemas.microsoft.com/office/drawing/2014/main" id="{4360AEA1-08ED-438A-8C0C-31BA468F29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95307" y="2346276"/>
            <a:ext cx="621263" cy="621263"/>
          </a:xfrm>
          <a:prstGeom prst="rect">
            <a:avLst/>
          </a:prstGeom>
        </p:spPr>
      </p:pic>
      <p:pic>
        <p:nvPicPr>
          <p:cNvPr id="49" name="Graphique 48" descr="Contour de visage avec grimace avec un remplissage uni">
            <a:extLst>
              <a:ext uri="{FF2B5EF4-FFF2-40B4-BE49-F238E27FC236}">
                <a16:creationId xmlns:a16="http://schemas.microsoft.com/office/drawing/2014/main" id="{1E0A154A-240E-4AB5-9247-F743C2FB59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5561" y="2346277"/>
            <a:ext cx="621262" cy="621262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550A007D-2BE2-4727-A85A-FD03F9C5CF73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05/16</a:t>
            </a:r>
          </a:p>
        </p:txBody>
      </p:sp>
    </p:spTree>
    <p:extLst>
      <p:ext uri="{BB962C8B-B14F-4D97-AF65-F5344CB8AC3E}">
        <p14:creationId xmlns:p14="http://schemas.microsoft.com/office/powerpoint/2010/main" val="1688017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Context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3306861" y="366465"/>
            <a:ext cx="5578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latin typeface="+mj-lt"/>
              </a:rPr>
              <a:t>Computational</a:t>
            </a:r>
            <a:r>
              <a:rPr lang="fr-FR" sz="2400" b="1" dirty="0">
                <a:latin typeface="+mj-lt"/>
              </a:rPr>
              <a:t> digital </a:t>
            </a:r>
            <a:r>
              <a:rPr lang="fr-FR" sz="2400" b="1" dirty="0" err="1">
                <a:latin typeface="+mj-lt"/>
              </a:rPr>
              <a:t>twin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models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simulating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tumour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response</a:t>
            </a:r>
            <a:r>
              <a:rPr lang="fr-FR" sz="2400" b="1" dirty="0">
                <a:latin typeface="+mj-lt"/>
              </a:rPr>
              <a:t> to </a:t>
            </a:r>
            <a:r>
              <a:rPr lang="fr-FR" sz="2400" b="1" dirty="0" err="1">
                <a:latin typeface="+mj-lt"/>
              </a:rPr>
              <a:t>treatments</a:t>
            </a:r>
            <a:endParaRPr lang="fr-FR" sz="2400" b="1" dirty="0">
              <a:latin typeface="+mj-lt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484B498-6E71-4DC0-B061-236CE8A1C5B3}"/>
              </a:ext>
            </a:extLst>
          </p:cNvPr>
          <p:cNvSpPr txBox="1"/>
          <p:nvPr/>
        </p:nvSpPr>
        <p:spPr>
          <a:xfrm>
            <a:off x="505495" y="1872078"/>
            <a:ext cx="4685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Simulation of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different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treatments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on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infinite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virtual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tumours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or 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digital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twins</a:t>
            </a:r>
            <a:endParaRPr lang="fr-FR" b="1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>
              <a:buClr>
                <a:srgbClr val="C00000"/>
              </a:buClr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>
              <a:buClr>
                <a:srgbClr val="C00000"/>
              </a:buClr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Integration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of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biological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mechanisms</a:t>
            </a:r>
            <a:endParaRPr lang="fr-FR" b="1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>
              <a:buClr>
                <a:srgbClr val="C00000"/>
              </a:buClr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</p:txBody>
      </p:sp>
      <p:pic>
        <p:nvPicPr>
          <p:cNvPr id="35" name="Picture 6" descr="Blood, oxygen, o2, diatomic, molecule, bubbles icon - Download on ...">
            <a:extLst>
              <a:ext uri="{FF2B5EF4-FFF2-40B4-BE49-F238E27FC236}">
                <a16:creationId xmlns:a16="http://schemas.microsoft.com/office/drawing/2014/main" id="{A03DB84B-6440-4843-925D-A1783D093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33" y="3822905"/>
            <a:ext cx="679503" cy="67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Ciclo cellulare: mitosi e meiosi | Ripasso di Scienze">
            <a:extLst>
              <a:ext uri="{FF2B5EF4-FFF2-40B4-BE49-F238E27FC236}">
                <a16:creationId xmlns:a16="http://schemas.microsoft.com/office/drawing/2014/main" id="{1E391427-2B2E-43C5-A5B1-C8942F7D2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23" y="3674164"/>
            <a:ext cx="871817" cy="90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Artery, blood, capillary, health, red, vein, vessel icon - Download on ...">
            <a:extLst>
              <a:ext uri="{FF2B5EF4-FFF2-40B4-BE49-F238E27FC236}">
                <a16:creationId xmlns:a16="http://schemas.microsoft.com/office/drawing/2014/main" id="{956EBABA-158D-445D-88AD-E15C0AA76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21" y="3924104"/>
            <a:ext cx="602268" cy="54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64A4E009-A0E0-42F8-8626-8D4B6E13E81C}"/>
              </a:ext>
            </a:extLst>
          </p:cNvPr>
          <p:cNvGrpSpPr/>
          <p:nvPr/>
        </p:nvGrpSpPr>
        <p:grpSpPr>
          <a:xfrm>
            <a:off x="3329489" y="3760146"/>
            <a:ext cx="865588" cy="734697"/>
            <a:chOff x="2926573" y="3682509"/>
            <a:chExt cx="865588" cy="734697"/>
          </a:xfrm>
        </p:grpSpPr>
        <p:pic>
          <p:nvPicPr>
            <p:cNvPr id="38" name="Picture 2" descr="Genetics Computer Icons DNA - DNA png download - 980*982 - Free ...">
              <a:extLst>
                <a:ext uri="{FF2B5EF4-FFF2-40B4-BE49-F238E27FC236}">
                  <a16:creationId xmlns:a16="http://schemas.microsoft.com/office/drawing/2014/main" id="{9BE9244E-7E3E-49A9-816E-D8AF9DE079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5499" y="3883674"/>
              <a:ext cx="506662" cy="507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Icônes éclair à télécharger gratuitement - Icône.com">
              <a:extLst>
                <a:ext uri="{FF2B5EF4-FFF2-40B4-BE49-F238E27FC236}">
                  <a16:creationId xmlns:a16="http://schemas.microsoft.com/office/drawing/2014/main" id="{FB11E6D3-5022-417C-B4B4-6E6F252ADD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46961">
              <a:off x="2926573" y="3682509"/>
              <a:ext cx="519664" cy="734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2C618C40-8637-4B26-8E7C-D88958A29685}"/>
              </a:ext>
            </a:extLst>
          </p:cNvPr>
          <p:cNvSpPr txBox="1"/>
          <p:nvPr/>
        </p:nvSpPr>
        <p:spPr>
          <a:xfrm>
            <a:off x="6414248" y="1872078"/>
            <a:ext cx="53260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D2232A"/>
              </a:buClr>
              <a:buFont typeface="Abadi" panose="020B0604020104020204" pitchFamily="34" charset="0"/>
              <a:buChar char="►"/>
            </a:pP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Several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parameters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to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adapt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specifically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to patients</a:t>
            </a:r>
          </a:p>
          <a:p>
            <a:pPr lvl="3">
              <a:buClr>
                <a:srgbClr val="2B50A3"/>
              </a:buClr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lvl="3">
              <a:buClr>
                <a:srgbClr val="2B50A3"/>
              </a:buClr>
            </a:pP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Rely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on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literature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D2232A"/>
              </a:buClr>
              <a:buFont typeface="Abadi" panose="020B0604020104020204" pitchFamily="34" charset="0"/>
              <a:buChar char="►"/>
            </a:pP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A few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models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have been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validated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on 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patient data</a:t>
            </a:r>
          </a:p>
          <a:p>
            <a:pPr>
              <a:buClr>
                <a:srgbClr val="D2232A"/>
              </a:buClr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D2232A"/>
              </a:buClr>
              <a:buFont typeface="Abadi" panose="020B0604020104020204" pitchFamily="34" charset="0"/>
              <a:buChar char="►"/>
            </a:pP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No one for 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SBRT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on MR-Linac</a:t>
            </a:r>
          </a:p>
        </p:txBody>
      </p:sp>
      <p:sp>
        <p:nvSpPr>
          <p:cNvPr id="46" name="Flèche : droite 45">
            <a:extLst>
              <a:ext uri="{FF2B5EF4-FFF2-40B4-BE49-F238E27FC236}">
                <a16:creationId xmlns:a16="http://schemas.microsoft.com/office/drawing/2014/main" id="{C0903AB3-CC3B-45D6-8F73-70335453257A}"/>
              </a:ext>
            </a:extLst>
          </p:cNvPr>
          <p:cNvSpPr/>
          <p:nvPr/>
        </p:nvSpPr>
        <p:spPr>
          <a:xfrm>
            <a:off x="7174826" y="2483308"/>
            <a:ext cx="555811" cy="270449"/>
          </a:xfrm>
          <a:prstGeom prst="rightArrow">
            <a:avLst/>
          </a:prstGeom>
          <a:noFill/>
          <a:ln w="38100">
            <a:solidFill>
              <a:srgbClr val="D22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8" name="Graphique 47" descr="Contour de visage triste avec un remplissage uni">
            <a:extLst>
              <a:ext uri="{FF2B5EF4-FFF2-40B4-BE49-F238E27FC236}">
                <a16:creationId xmlns:a16="http://schemas.microsoft.com/office/drawing/2014/main" id="{4360AEA1-08ED-438A-8C0C-31BA468F29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95307" y="2346276"/>
            <a:ext cx="621263" cy="621263"/>
          </a:xfrm>
          <a:prstGeom prst="rect">
            <a:avLst/>
          </a:prstGeom>
        </p:spPr>
      </p:pic>
      <p:pic>
        <p:nvPicPr>
          <p:cNvPr id="49" name="Graphique 48" descr="Contour de visage avec grimace avec un remplissage uni">
            <a:extLst>
              <a:ext uri="{FF2B5EF4-FFF2-40B4-BE49-F238E27FC236}">
                <a16:creationId xmlns:a16="http://schemas.microsoft.com/office/drawing/2014/main" id="{1E0A154A-240E-4AB5-9247-F743C2FB59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5561" y="2346277"/>
            <a:ext cx="621262" cy="621262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208FA003-81E6-4E79-BE35-FCBF1AC7FBC7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05/16</a:t>
            </a:r>
          </a:p>
        </p:txBody>
      </p:sp>
    </p:spTree>
    <p:extLst>
      <p:ext uri="{BB962C8B-B14F-4D97-AF65-F5344CB8AC3E}">
        <p14:creationId xmlns:p14="http://schemas.microsoft.com/office/powerpoint/2010/main" val="155085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Context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3306861" y="366465"/>
            <a:ext cx="5578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latin typeface="+mj-lt"/>
              </a:rPr>
              <a:t>Computational</a:t>
            </a:r>
            <a:r>
              <a:rPr lang="fr-FR" sz="2400" b="1" dirty="0">
                <a:latin typeface="+mj-lt"/>
              </a:rPr>
              <a:t> digital </a:t>
            </a:r>
            <a:r>
              <a:rPr lang="fr-FR" sz="2400" b="1" dirty="0" err="1">
                <a:latin typeface="+mj-lt"/>
              </a:rPr>
              <a:t>twin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models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simulating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tumour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response</a:t>
            </a:r>
            <a:r>
              <a:rPr lang="fr-FR" sz="2400" b="1" dirty="0">
                <a:latin typeface="+mj-lt"/>
              </a:rPr>
              <a:t> to </a:t>
            </a:r>
            <a:r>
              <a:rPr lang="fr-FR" sz="2400" b="1" dirty="0" err="1">
                <a:latin typeface="+mj-lt"/>
              </a:rPr>
              <a:t>treatments</a:t>
            </a:r>
            <a:endParaRPr lang="fr-FR" sz="2400" b="1" dirty="0">
              <a:latin typeface="+mj-lt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484B498-6E71-4DC0-B061-236CE8A1C5B3}"/>
              </a:ext>
            </a:extLst>
          </p:cNvPr>
          <p:cNvSpPr txBox="1"/>
          <p:nvPr/>
        </p:nvSpPr>
        <p:spPr>
          <a:xfrm>
            <a:off x="505495" y="1872078"/>
            <a:ext cx="4685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Simulation of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different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treatments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on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infinite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virtual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tumours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or 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digital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twins</a:t>
            </a:r>
            <a:endParaRPr lang="fr-FR" b="1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>
              <a:buClr>
                <a:srgbClr val="C00000"/>
              </a:buClr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>
              <a:buClr>
                <a:srgbClr val="C00000"/>
              </a:buClr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Integration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of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biological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mechanisms</a:t>
            </a:r>
            <a:endParaRPr lang="fr-FR" b="1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>
              <a:buClr>
                <a:srgbClr val="C00000"/>
              </a:buClr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</p:txBody>
      </p:sp>
      <p:pic>
        <p:nvPicPr>
          <p:cNvPr id="35" name="Picture 6" descr="Blood, oxygen, o2, diatomic, molecule, bubbles icon - Download on ...">
            <a:extLst>
              <a:ext uri="{FF2B5EF4-FFF2-40B4-BE49-F238E27FC236}">
                <a16:creationId xmlns:a16="http://schemas.microsoft.com/office/drawing/2014/main" id="{A03DB84B-6440-4843-925D-A1783D093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33" y="3822905"/>
            <a:ext cx="679503" cy="67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Ciclo cellulare: mitosi e meiosi | Ripasso di Scienze">
            <a:extLst>
              <a:ext uri="{FF2B5EF4-FFF2-40B4-BE49-F238E27FC236}">
                <a16:creationId xmlns:a16="http://schemas.microsoft.com/office/drawing/2014/main" id="{1E391427-2B2E-43C5-A5B1-C8942F7D2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23" y="3674164"/>
            <a:ext cx="871817" cy="90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Artery, blood, capillary, health, red, vein, vessel icon - Download on ...">
            <a:extLst>
              <a:ext uri="{FF2B5EF4-FFF2-40B4-BE49-F238E27FC236}">
                <a16:creationId xmlns:a16="http://schemas.microsoft.com/office/drawing/2014/main" id="{956EBABA-158D-445D-88AD-E15C0AA76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921" y="3924104"/>
            <a:ext cx="602268" cy="54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64A4E009-A0E0-42F8-8626-8D4B6E13E81C}"/>
              </a:ext>
            </a:extLst>
          </p:cNvPr>
          <p:cNvGrpSpPr/>
          <p:nvPr/>
        </p:nvGrpSpPr>
        <p:grpSpPr>
          <a:xfrm>
            <a:off x="3329489" y="3760146"/>
            <a:ext cx="865588" cy="734697"/>
            <a:chOff x="2926573" y="3682509"/>
            <a:chExt cx="865588" cy="734697"/>
          </a:xfrm>
        </p:grpSpPr>
        <p:pic>
          <p:nvPicPr>
            <p:cNvPr id="38" name="Picture 2" descr="Genetics Computer Icons DNA - DNA png download - 980*982 - Free ...">
              <a:extLst>
                <a:ext uri="{FF2B5EF4-FFF2-40B4-BE49-F238E27FC236}">
                  <a16:creationId xmlns:a16="http://schemas.microsoft.com/office/drawing/2014/main" id="{9BE9244E-7E3E-49A9-816E-D8AF9DE079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5499" y="3883674"/>
              <a:ext cx="506662" cy="507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Icônes éclair à télécharger gratuitement - Icône.com">
              <a:extLst>
                <a:ext uri="{FF2B5EF4-FFF2-40B4-BE49-F238E27FC236}">
                  <a16:creationId xmlns:a16="http://schemas.microsoft.com/office/drawing/2014/main" id="{FB11E6D3-5022-417C-B4B4-6E6F252ADD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46961">
              <a:off x="2926573" y="3682509"/>
              <a:ext cx="519664" cy="734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2C618C40-8637-4B26-8E7C-D88958A29685}"/>
              </a:ext>
            </a:extLst>
          </p:cNvPr>
          <p:cNvSpPr txBox="1"/>
          <p:nvPr/>
        </p:nvSpPr>
        <p:spPr>
          <a:xfrm>
            <a:off x="6414248" y="1872078"/>
            <a:ext cx="53260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D2232A"/>
              </a:buClr>
              <a:buFont typeface="Abadi" panose="020B0604020104020204" pitchFamily="34" charset="0"/>
              <a:buChar char="►"/>
            </a:pP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Several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parameters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to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adapt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specifically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to patients</a:t>
            </a:r>
          </a:p>
          <a:p>
            <a:pPr lvl="3">
              <a:buClr>
                <a:srgbClr val="2B50A3"/>
              </a:buClr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lvl="3">
              <a:buClr>
                <a:srgbClr val="2B50A3"/>
              </a:buClr>
            </a:pP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Rely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on </a:t>
            </a:r>
            <a:r>
              <a:rPr lang="fr-FR" b="1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literature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</a:t>
            </a: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2B50A3"/>
              </a:buClr>
              <a:buFont typeface="Abadi" panose="020B0604020104020204" pitchFamily="34" charset="0"/>
              <a:buChar char="►"/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D2232A"/>
              </a:buClr>
              <a:buFont typeface="Abadi" panose="020B0604020104020204" pitchFamily="34" charset="0"/>
              <a:buChar char="►"/>
            </a:pP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A few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models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have been </a:t>
            </a:r>
            <a:r>
              <a:rPr lang="fr-FR" dirty="0" err="1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validated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on 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patient data</a:t>
            </a:r>
          </a:p>
          <a:p>
            <a:pPr>
              <a:buClr>
                <a:srgbClr val="D2232A"/>
              </a:buClr>
            </a:pPr>
            <a:endParaRPr lang="fr-FR" dirty="0">
              <a:highlight>
                <a:scrgbClr r="0" g="0" b="0">
                  <a:alpha val="0"/>
                </a:scrgbClr>
              </a:highlight>
              <a:ea typeface="Microsoft YaHei" pitchFamily="2"/>
              <a:cs typeface="Arial" pitchFamily="2"/>
            </a:endParaRPr>
          </a:p>
          <a:p>
            <a:pPr marL="285750" indent="-285750">
              <a:buClr>
                <a:srgbClr val="D2232A"/>
              </a:buClr>
              <a:buFont typeface="Abadi" panose="020B0604020104020204" pitchFamily="34" charset="0"/>
              <a:buChar char="►"/>
            </a:pP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No one for </a:t>
            </a:r>
            <a:r>
              <a:rPr lang="fr-FR" b="1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SBRT</a:t>
            </a:r>
            <a:r>
              <a:rPr lang="fr-FR" dirty="0">
                <a:highlight>
                  <a:scrgbClr r="0" g="0" b="0">
                    <a:alpha val="0"/>
                  </a:scrgbClr>
                </a:highlight>
                <a:ea typeface="Microsoft YaHei" pitchFamily="2"/>
                <a:cs typeface="Arial" pitchFamily="2"/>
              </a:rPr>
              <a:t> on MR-Linac</a:t>
            </a:r>
          </a:p>
        </p:txBody>
      </p:sp>
      <p:sp>
        <p:nvSpPr>
          <p:cNvPr id="46" name="Flèche : droite 45">
            <a:extLst>
              <a:ext uri="{FF2B5EF4-FFF2-40B4-BE49-F238E27FC236}">
                <a16:creationId xmlns:a16="http://schemas.microsoft.com/office/drawing/2014/main" id="{C0903AB3-CC3B-45D6-8F73-70335453257A}"/>
              </a:ext>
            </a:extLst>
          </p:cNvPr>
          <p:cNvSpPr/>
          <p:nvPr/>
        </p:nvSpPr>
        <p:spPr>
          <a:xfrm>
            <a:off x="7174826" y="2483308"/>
            <a:ext cx="555811" cy="270449"/>
          </a:xfrm>
          <a:prstGeom prst="rightArrow">
            <a:avLst/>
          </a:prstGeom>
          <a:noFill/>
          <a:ln w="38100">
            <a:solidFill>
              <a:srgbClr val="D22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8" name="Graphique 47" descr="Contour de visage triste avec un remplissage uni">
            <a:extLst>
              <a:ext uri="{FF2B5EF4-FFF2-40B4-BE49-F238E27FC236}">
                <a16:creationId xmlns:a16="http://schemas.microsoft.com/office/drawing/2014/main" id="{4360AEA1-08ED-438A-8C0C-31BA468F29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95307" y="2346276"/>
            <a:ext cx="621263" cy="621263"/>
          </a:xfrm>
          <a:prstGeom prst="rect">
            <a:avLst/>
          </a:prstGeom>
        </p:spPr>
      </p:pic>
      <p:pic>
        <p:nvPicPr>
          <p:cNvPr id="49" name="Graphique 48" descr="Contour de visage avec grimace avec un remplissage uni">
            <a:extLst>
              <a:ext uri="{FF2B5EF4-FFF2-40B4-BE49-F238E27FC236}">
                <a16:creationId xmlns:a16="http://schemas.microsoft.com/office/drawing/2014/main" id="{1E0A154A-240E-4AB5-9247-F743C2FB59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5561" y="2346277"/>
            <a:ext cx="621262" cy="62126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43427E6-DB1D-4A0C-AE6B-227861C9ECB9}"/>
              </a:ext>
            </a:extLst>
          </p:cNvPr>
          <p:cNvSpPr txBox="1"/>
          <p:nvPr/>
        </p:nvSpPr>
        <p:spPr>
          <a:xfrm>
            <a:off x="3538830" y="5248098"/>
            <a:ext cx="5114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Computational</a:t>
            </a:r>
            <a:r>
              <a:rPr lang="fr-FR" b="1" dirty="0"/>
              <a:t> digital </a:t>
            </a:r>
            <a:r>
              <a:rPr lang="fr-FR" b="1" dirty="0" err="1"/>
              <a:t>twin</a:t>
            </a:r>
            <a:r>
              <a:rPr lang="fr-FR" b="1" dirty="0"/>
              <a:t> model </a:t>
            </a:r>
            <a:r>
              <a:rPr lang="fr-FR" b="1" dirty="0" err="1"/>
              <a:t>simulating</a:t>
            </a:r>
            <a:r>
              <a:rPr lang="fr-FR" b="1" dirty="0"/>
              <a:t> </a:t>
            </a:r>
            <a:r>
              <a:rPr lang="fr-FR" b="1" dirty="0" err="1"/>
              <a:t>tumour</a:t>
            </a:r>
            <a:r>
              <a:rPr lang="fr-FR" b="1" dirty="0"/>
              <a:t> </a:t>
            </a:r>
            <a:r>
              <a:rPr lang="fr-FR" b="1" dirty="0" err="1"/>
              <a:t>growth</a:t>
            </a:r>
            <a:r>
              <a:rPr lang="fr-FR" b="1" dirty="0"/>
              <a:t> and </a:t>
            </a:r>
            <a:r>
              <a:rPr lang="fr-FR" b="1" dirty="0" err="1"/>
              <a:t>response</a:t>
            </a:r>
            <a:r>
              <a:rPr lang="fr-FR" b="1" dirty="0"/>
              <a:t> to RT  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A23C5677-6DB9-4637-B6CE-EFBC110082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220" y="4669244"/>
            <a:ext cx="1126588" cy="467863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674C55F1-E27D-42C5-976D-26FC555CD8E6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05/16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144FBE4-9201-4971-8A5E-D9BDC8B85A18}"/>
              </a:ext>
            </a:extLst>
          </p:cNvPr>
          <p:cNvSpPr txBox="1"/>
          <p:nvPr/>
        </p:nvSpPr>
        <p:spPr>
          <a:xfrm>
            <a:off x="3576064" y="6017481"/>
            <a:ext cx="5014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latin typeface="+mn-lt"/>
              </a:rPr>
              <a:t>Towards a Reduced In Silico Model Predicting Biochemical Recurrence After Radiotherapy in Prostate Cancer</a:t>
            </a:r>
            <a:r>
              <a:rPr lang="en-US" sz="1200" i="1" dirty="0">
                <a:latin typeface="+mn-lt"/>
              </a:rPr>
              <a:t>, Sosa-Marrero et al. 2021</a:t>
            </a:r>
            <a:endParaRPr lang="fr-FR" sz="12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4620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3298376" y="375710"/>
            <a:ext cx="5578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+mj-lt"/>
              </a:rPr>
              <a:t>Objectives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43427E6-DB1D-4A0C-AE6B-227861C9ECB9}"/>
              </a:ext>
            </a:extLst>
          </p:cNvPr>
          <p:cNvSpPr txBox="1"/>
          <p:nvPr/>
        </p:nvSpPr>
        <p:spPr>
          <a:xfrm>
            <a:off x="741207" y="4879204"/>
            <a:ext cx="5114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Computational</a:t>
            </a:r>
            <a:r>
              <a:rPr lang="fr-FR" b="1" dirty="0"/>
              <a:t> digital </a:t>
            </a:r>
            <a:r>
              <a:rPr lang="fr-FR" b="1" dirty="0" err="1"/>
              <a:t>twin</a:t>
            </a:r>
            <a:r>
              <a:rPr lang="fr-FR" b="1" dirty="0"/>
              <a:t> model </a:t>
            </a:r>
            <a:r>
              <a:rPr lang="fr-FR" b="1" dirty="0" err="1"/>
              <a:t>simulating</a:t>
            </a:r>
            <a:r>
              <a:rPr lang="fr-FR" b="1" dirty="0"/>
              <a:t> </a:t>
            </a:r>
            <a:r>
              <a:rPr lang="fr-FR" b="1" dirty="0" err="1"/>
              <a:t>tumour</a:t>
            </a:r>
            <a:r>
              <a:rPr lang="fr-FR" b="1" dirty="0"/>
              <a:t> </a:t>
            </a:r>
            <a:r>
              <a:rPr lang="fr-FR" b="1" dirty="0" err="1"/>
              <a:t>growth</a:t>
            </a:r>
            <a:r>
              <a:rPr lang="fr-FR" b="1" dirty="0"/>
              <a:t> and </a:t>
            </a:r>
            <a:r>
              <a:rPr lang="fr-FR" b="1" dirty="0" err="1"/>
              <a:t>response</a:t>
            </a:r>
            <a:r>
              <a:rPr lang="fr-FR" b="1" dirty="0"/>
              <a:t> to RT  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A23C5677-6DB9-4637-B6CE-EFBC11008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97" y="4300350"/>
            <a:ext cx="1126588" cy="467863"/>
          </a:xfrm>
          <a:prstGeom prst="rect">
            <a:avLst/>
          </a:prstGeom>
        </p:spPr>
      </p:pic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D2718DFA-CDA0-47B7-A657-B464A94FD267}"/>
              </a:ext>
            </a:extLst>
          </p:cNvPr>
          <p:cNvSpPr/>
          <p:nvPr/>
        </p:nvSpPr>
        <p:spPr>
          <a:xfrm>
            <a:off x="811279" y="1632625"/>
            <a:ext cx="555811" cy="270449"/>
          </a:xfrm>
          <a:prstGeom prst="rightArrow">
            <a:avLst/>
          </a:prstGeom>
          <a:noFill/>
          <a:ln w="38100">
            <a:solidFill>
              <a:srgbClr val="2B50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39063AA-062F-4B86-81E1-7456866C0850}"/>
              </a:ext>
            </a:extLst>
          </p:cNvPr>
          <p:cNvSpPr txBox="1"/>
          <p:nvPr/>
        </p:nvSpPr>
        <p:spPr>
          <a:xfrm>
            <a:off x="1563491" y="1429004"/>
            <a:ext cx="780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Propose a </a:t>
            </a:r>
            <a:r>
              <a:rPr lang="fr-FR" b="1" dirty="0"/>
              <a:t>data-</a:t>
            </a:r>
            <a:r>
              <a:rPr lang="fr-FR" b="1" dirty="0" err="1"/>
              <a:t>driven</a:t>
            </a:r>
            <a:r>
              <a:rPr lang="fr-FR" b="1" dirty="0"/>
              <a:t> </a:t>
            </a:r>
            <a:r>
              <a:rPr lang="fr-FR" b="1" dirty="0" err="1"/>
              <a:t>approach</a:t>
            </a:r>
            <a:r>
              <a:rPr lang="fr-FR" b="1" dirty="0"/>
              <a:t> </a:t>
            </a:r>
            <a:r>
              <a:rPr lang="fr-FR" dirty="0"/>
              <a:t>to </a:t>
            </a:r>
            <a:r>
              <a:rPr lang="fr-FR" b="1" dirty="0"/>
              <a:t>optimise</a:t>
            </a:r>
            <a:r>
              <a:rPr lang="fr-FR" dirty="0"/>
              <a:t> the </a:t>
            </a:r>
            <a:r>
              <a:rPr lang="fr-FR" dirty="0" err="1"/>
              <a:t>radiobiological</a:t>
            </a:r>
            <a:r>
              <a:rPr lang="fr-FR" dirty="0"/>
              <a:t> </a:t>
            </a:r>
            <a:r>
              <a:rPr lang="fr-FR" b="1" dirty="0" err="1"/>
              <a:t>parameters</a:t>
            </a:r>
            <a:r>
              <a:rPr lang="fr-FR" dirty="0"/>
              <a:t> of a </a:t>
            </a:r>
            <a:r>
              <a:rPr lang="fr-FR" dirty="0" err="1"/>
              <a:t>computational</a:t>
            </a:r>
            <a:r>
              <a:rPr lang="fr-FR" dirty="0"/>
              <a:t> digital </a:t>
            </a:r>
            <a:r>
              <a:rPr lang="fr-FR" dirty="0" err="1"/>
              <a:t>twin</a:t>
            </a:r>
            <a:r>
              <a:rPr lang="fr-FR" dirty="0"/>
              <a:t> simulation model </a:t>
            </a:r>
            <a:r>
              <a:rPr lang="fr-FR" b="1" dirty="0"/>
              <a:t>in </a:t>
            </a:r>
            <a:r>
              <a:rPr lang="fr-FR" b="1" dirty="0" err="1"/>
              <a:t>response</a:t>
            </a:r>
            <a:r>
              <a:rPr lang="fr-FR" b="1" dirty="0"/>
              <a:t> to SBRT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B733496-6F43-49C4-87F8-C8EB342FF31B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Context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5B72EDE-E143-4A16-82F7-7D128B0754A6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8FE93E5A-3F33-45C6-8E36-4C7B2B881BAD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06/16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3E3188B-952A-4569-AE98-FB93A0DA4CE7}"/>
              </a:ext>
            </a:extLst>
          </p:cNvPr>
          <p:cNvSpPr txBox="1"/>
          <p:nvPr/>
        </p:nvSpPr>
        <p:spPr>
          <a:xfrm>
            <a:off x="782396" y="6002513"/>
            <a:ext cx="5014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latin typeface="+mn-lt"/>
              </a:rPr>
              <a:t>Towards a Reduced In Silico Model Predicting Biochemical Recurrence After Radiotherapy in Prostate Cancer</a:t>
            </a:r>
            <a:r>
              <a:rPr lang="en-US" sz="1200" i="1" dirty="0">
                <a:latin typeface="+mn-lt"/>
              </a:rPr>
              <a:t>, Sosa-Marrero et al. 2021</a:t>
            </a:r>
            <a:endParaRPr lang="fr-FR" sz="12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1591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C83C5F2-088C-431F-A8E3-DF679520B10E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66647AB-340E-4DB2-920A-D5C6E4E1137D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3" name="Picture 2" descr="Résultat d’images pour prostate anatomy">
            <a:extLst>
              <a:ext uri="{FF2B5EF4-FFF2-40B4-BE49-F238E27FC236}">
                <a16:creationId xmlns:a16="http://schemas.microsoft.com/office/drawing/2014/main" id="{B2EC5B10-5473-4FB3-8FA0-4C7B31127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4" y="500749"/>
            <a:ext cx="2242359" cy="175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>
            <a:extLst>
              <a:ext uri="{FF2B5EF4-FFF2-40B4-BE49-F238E27FC236}">
                <a16:creationId xmlns:a16="http://schemas.microsoft.com/office/drawing/2014/main" id="{8B80F654-3C69-4B42-8B81-49BF3FEE4FB5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Context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F1AD21A5-7EB9-4A0A-A412-32C17E50629C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61128979-93F5-48FD-9E51-C30D3AB2AD6E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Materials  &amp; Methods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F78E721D-2655-491C-B5ED-EB2BF4507F15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0C7F441D-4636-4624-93CA-B66B4B8283C9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5D600C46-1250-4C25-9F4E-0ED655057CE8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90" name="Connecteur droit 89">
              <a:extLst>
                <a:ext uri="{FF2B5EF4-FFF2-40B4-BE49-F238E27FC236}">
                  <a16:creationId xmlns:a16="http://schemas.microsoft.com/office/drawing/2014/main" id="{BC428026-7242-4014-A73E-60DFD562A2D0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F4489853-BCFD-4AC7-BFD4-509792CAB2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e 91">
            <a:extLst>
              <a:ext uri="{FF2B5EF4-FFF2-40B4-BE49-F238E27FC236}">
                <a16:creationId xmlns:a16="http://schemas.microsoft.com/office/drawing/2014/main" id="{93948EC4-AFA6-41CA-BFEE-8AFB378A97ED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BB79251A-0434-4DD8-B3B2-A8CE4A5AA29A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93">
              <a:extLst>
                <a:ext uri="{FF2B5EF4-FFF2-40B4-BE49-F238E27FC236}">
                  <a16:creationId xmlns:a16="http://schemas.microsoft.com/office/drawing/2014/main" id="{10F62C42-3AC8-4BD0-BF84-384C4F3C0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9018555A-67E0-4BF4-AE8B-97618A74189C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86715D74-51C2-460A-A781-6F08BE3986EB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>
              <a:extLst>
                <a:ext uri="{FF2B5EF4-FFF2-40B4-BE49-F238E27FC236}">
                  <a16:creationId xmlns:a16="http://schemas.microsoft.com/office/drawing/2014/main" id="{4D5505BC-E5DC-4D85-AFF9-D5962A148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AB76856D-6057-4422-84C9-116202B5DCD2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DE5CC1E9-B460-4301-B992-F1C3E735860C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38FA7DC3-264E-44EB-936F-66DDCACE6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E19183E2-4AFF-4D88-BFD5-50EDC377EBA6}"/>
              </a:ext>
            </a:extLst>
          </p:cNvPr>
          <p:cNvSpPr txBox="1"/>
          <p:nvPr/>
        </p:nvSpPr>
        <p:spPr>
          <a:xfrm>
            <a:off x="935770" y="4591450"/>
            <a:ext cx="40470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cs typeface="Arial"/>
              </a:rPr>
              <a:t>Almost 1.5 million new cases </a:t>
            </a:r>
            <a:r>
              <a:rPr lang="en-US" dirty="0">
                <a:cs typeface="Arial"/>
              </a:rPr>
              <a:t>of prostate cancer diagnosed in 2022 </a:t>
            </a:r>
            <a:r>
              <a:rPr lang="en-US" b="1" dirty="0">
                <a:cs typeface="Arial"/>
              </a:rPr>
              <a:t>worldwide </a:t>
            </a:r>
            <a:r>
              <a:rPr lang="en-US" dirty="0">
                <a:cs typeface="Arial"/>
              </a:rPr>
              <a:t>(</a:t>
            </a:r>
            <a:r>
              <a:rPr lang="en-US" b="1" dirty="0">
                <a:cs typeface="Arial"/>
              </a:rPr>
              <a:t>second most frequent</a:t>
            </a:r>
            <a:r>
              <a:rPr lang="en-US" dirty="0">
                <a:cs typeface="Arial"/>
              </a:rPr>
              <a:t> type of cancer </a:t>
            </a:r>
            <a:r>
              <a:rPr lang="en-US" b="1" dirty="0">
                <a:cs typeface="Arial"/>
              </a:rPr>
              <a:t>in men</a:t>
            </a:r>
            <a:r>
              <a:rPr lang="en-US" dirty="0">
                <a:cs typeface="Arial"/>
              </a:rPr>
              <a:t>). In </a:t>
            </a:r>
            <a:r>
              <a:rPr lang="en-US" b="1" dirty="0">
                <a:cs typeface="Arial"/>
              </a:rPr>
              <a:t>France</a:t>
            </a:r>
            <a:r>
              <a:rPr lang="en-US" dirty="0">
                <a:cs typeface="Arial"/>
              </a:rPr>
              <a:t>,</a:t>
            </a:r>
            <a:r>
              <a:rPr lang="en-US" b="1" dirty="0">
                <a:cs typeface="Arial"/>
              </a:rPr>
              <a:t> most frequent</a:t>
            </a:r>
            <a:r>
              <a:rPr lang="en-US" dirty="0">
                <a:cs typeface="Arial"/>
              </a:rPr>
              <a:t>.</a:t>
            </a:r>
            <a:endParaRPr lang="en-US" b="1" dirty="0">
              <a:cs typeface="Arial"/>
            </a:endParaRPr>
          </a:p>
          <a:p>
            <a:pPr algn="ctr"/>
            <a:endParaRPr lang="fr-FR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F930029-E947-44CA-8219-F67FCE16BF91}"/>
              </a:ext>
            </a:extLst>
          </p:cNvPr>
          <p:cNvSpPr txBox="1"/>
          <p:nvPr/>
        </p:nvSpPr>
        <p:spPr>
          <a:xfrm>
            <a:off x="5037997" y="369231"/>
            <a:ext cx="2116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+mj-lt"/>
              </a:rPr>
              <a:t>Prostate cancer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86D50E0-6173-43FD-88F7-5136CD6933CA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01/16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96DD75D-2C75-4661-A47C-2CF364FDC600}"/>
              </a:ext>
            </a:extLst>
          </p:cNvPr>
          <p:cNvSpPr txBox="1"/>
          <p:nvPr/>
        </p:nvSpPr>
        <p:spPr>
          <a:xfrm>
            <a:off x="3542181" y="5957736"/>
            <a:ext cx="5107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/>
              <a:t>Global cancer statistics 2022: GLOBOCAN estimates of incidence and mortality worldwide for 36 cancers in 185 countries, Bray et al. 2024</a:t>
            </a:r>
            <a:endParaRPr lang="fr-FR" sz="1200" b="1" i="1" dirty="0"/>
          </a:p>
        </p:txBody>
      </p:sp>
      <p:sp>
        <p:nvSpPr>
          <p:cNvPr id="32" name="CuadroTexto 8">
            <a:extLst>
              <a:ext uri="{FF2B5EF4-FFF2-40B4-BE49-F238E27FC236}">
                <a16:creationId xmlns:a16="http://schemas.microsoft.com/office/drawing/2014/main" id="{1F0547FF-232E-4F82-93BA-8D41DBE9950E}"/>
              </a:ext>
            </a:extLst>
          </p:cNvPr>
          <p:cNvSpPr txBox="1"/>
          <p:nvPr/>
        </p:nvSpPr>
        <p:spPr>
          <a:xfrm>
            <a:off x="4012559" y="4057550"/>
            <a:ext cx="1209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cs typeface="Arial"/>
              </a:rPr>
              <a:t>Frequency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4EB9DD3B-4B1D-4B11-9BB8-AEA300132C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52468"/>
          <a:stretch/>
        </p:blipFill>
        <p:spPr>
          <a:xfrm>
            <a:off x="3368931" y="1535459"/>
            <a:ext cx="2496292" cy="2366538"/>
          </a:xfrm>
          <a:prstGeom prst="rect">
            <a:avLst/>
          </a:prstGeom>
        </p:spPr>
      </p:pic>
      <p:sp>
        <p:nvSpPr>
          <p:cNvPr id="34" name="Ellipse 33">
            <a:extLst>
              <a:ext uri="{FF2B5EF4-FFF2-40B4-BE49-F238E27FC236}">
                <a16:creationId xmlns:a16="http://schemas.microsoft.com/office/drawing/2014/main" id="{0699D14E-8436-4A47-A35C-94FEC3B72460}"/>
              </a:ext>
            </a:extLst>
          </p:cNvPr>
          <p:cNvSpPr/>
          <p:nvPr/>
        </p:nvSpPr>
        <p:spPr>
          <a:xfrm>
            <a:off x="5211687" y="2136111"/>
            <a:ext cx="590597" cy="4504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104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Context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3298376" y="375710"/>
            <a:ext cx="5578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+mj-lt"/>
              </a:rPr>
              <a:t>Objectives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43427E6-DB1D-4A0C-AE6B-227861C9ECB9}"/>
              </a:ext>
            </a:extLst>
          </p:cNvPr>
          <p:cNvSpPr txBox="1"/>
          <p:nvPr/>
        </p:nvSpPr>
        <p:spPr>
          <a:xfrm>
            <a:off x="741207" y="4879204"/>
            <a:ext cx="5114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Computational</a:t>
            </a:r>
            <a:r>
              <a:rPr lang="fr-FR" b="1" dirty="0"/>
              <a:t> digital </a:t>
            </a:r>
            <a:r>
              <a:rPr lang="fr-FR" b="1" dirty="0" err="1"/>
              <a:t>twin</a:t>
            </a:r>
            <a:r>
              <a:rPr lang="fr-FR" b="1" dirty="0"/>
              <a:t> model </a:t>
            </a:r>
            <a:r>
              <a:rPr lang="fr-FR" b="1" dirty="0" err="1"/>
              <a:t>simulating</a:t>
            </a:r>
            <a:r>
              <a:rPr lang="fr-FR" b="1" dirty="0"/>
              <a:t> </a:t>
            </a:r>
            <a:r>
              <a:rPr lang="fr-FR" b="1" dirty="0" err="1"/>
              <a:t>tumour</a:t>
            </a:r>
            <a:r>
              <a:rPr lang="fr-FR" b="1" dirty="0"/>
              <a:t> </a:t>
            </a:r>
            <a:r>
              <a:rPr lang="fr-FR" b="1" dirty="0" err="1"/>
              <a:t>growth</a:t>
            </a:r>
            <a:r>
              <a:rPr lang="fr-FR" b="1" dirty="0"/>
              <a:t> and </a:t>
            </a:r>
            <a:r>
              <a:rPr lang="fr-FR" b="1" dirty="0" err="1"/>
              <a:t>response</a:t>
            </a:r>
            <a:r>
              <a:rPr lang="fr-FR" b="1" dirty="0"/>
              <a:t> to RT  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A23C5677-6DB9-4637-B6CE-EFBC11008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97" y="4300350"/>
            <a:ext cx="1126588" cy="467863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E22725AA-17EA-4C63-8469-B701C3E42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027" y="4532958"/>
            <a:ext cx="2341604" cy="1317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D2718DFA-CDA0-47B7-A657-B464A94FD267}"/>
              </a:ext>
            </a:extLst>
          </p:cNvPr>
          <p:cNvSpPr/>
          <p:nvPr/>
        </p:nvSpPr>
        <p:spPr>
          <a:xfrm>
            <a:off x="811279" y="1632625"/>
            <a:ext cx="555811" cy="270449"/>
          </a:xfrm>
          <a:prstGeom prst="rightArrow">
            <a:avLst/>
          </a:prstGeom>
          <a:noFill/>
          <a:ln w="38100">
            <a:solidFill>
              <a:srgbClr val="2B50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39063AA-062F-4B86-81E1-7456866C0850}"/>
              </a:ext>
            </a:extLst>
          </p:cNvPr>
          <p:cNvSpPr txBox="1"/>
          <p:nvPr/>
        </p:nvSpPr>
        <p:spPr>
          <a:xfrm>
            <a:off x="1563491" y="1429004"/>
            <a:ext cx="780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Propose a </a:t>
            </a:r>
            <a:r>
              <a:rPr lang="fr-FR" b="1" dirty="0"/>
              <a:t>data-</a:t>
            </a:r>
            <a:r>
              <a:rPr lang="fr-FR" b="1" dirty="0" err="1"/>
              <a:t>driven</a:t>
            </a:r>
            <a:r>
              <a:rPr lang="fr-FR" b="1" dirty="0"/>
              <a:t> </a:t>
            </a:r>
            <a:r>
              <a:rPr lang="fr-FR" b="1" dirty="0" err="1"/>
              <a:t>approach</a:t>
            </a:r>
            <a:r>
              <a:rPr lang="fr-FR" b="1" dirty="0"/>
              <a:t> </a:t>
            </a:r>
            <a:r>
              <a:rPr lang="fr-FR" dirty="0"/>
              <a:t>to </a:t>
            </a:r>
            <a:r>
              <a:rPr lang="fr-FR" b="1" dirty="0"/>
              <a:t>optimise</a:t>
            </a:r>
            <a:r>
              <a:rPr lang="fr-FR" dirty="0"/>
              <a:t> the </a:t>
            </a:r>
            <a:r>
              <a:rPr lang="fr-FR" dirty="0" err="1"/>
              <a:t>radiobiological</a:t>
            </a:r>
            <a:r>
              <a:rPr lang="fr-FR" dirty="0"/>
              <a:t> </a:t>
            </a:r>
            <a:r>
              <a:rPr lang="fr-FR" b="1" dirty="0" err="1"/>
              <a:t>parameters</a:t>
            </a:r>
            <a:r>
              <a:rPr lang="fr-FR" dirty="0"/>
              <a:t> of a </a:t>
            </a:r>
            <a:r>
              <a:rPr lang="fr-FR" dirty="0" err="1"/>
              <a:t>computational</a:t>
            </a:r>
            <a:r>
              <a:rPr lang="fr-FR" dirty="0"/>
              <a:t> digital </a:t>
            </a:r>
            <a:r>
              <a:rPr lang="fr-FR" dirty="0" err="1"/>
              <a:t>twin</a:t>
            </a:r>
            <a:r>
              <a:rPr lang="fr-FR" dirty="0"/>
              <a:t> simulation model </a:t>
            </a:r>
            <a:r>
              <a:rPr lang="fr-FR" b="1" dirty="0"/>
              <a:t>in </a:t>
            </a:r>
            <a:r>
              <a:rPr lang="fr-FR" b="1" dirty="0" err="1"/>
              <a:t>response</a:t>
            </a:r>
            <a:r>
              <a:rPr lang="fr-FR" b="1" dirty="0"/>
              <a:t> to SBRT</a:t>
            </a:r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FBC1C3F3-9CBA-46AB-A8F3-9E8F828034C6}"/>
              </a:ext>
            </a:extLst>
          </p:cNvPr>
          <p:cNvSpPr/>
          <p:nvPr/>
        </p:nvSpPr>
        <p:spPr>
          <a:xfrm>
            <a:off x="811279" y="2864859"/>
            <a:ext cx="555811" cy="270449"/>
          </a:xfrm>
          <a:prstGeom prst="rightArrow">
            <a:avLst/>
          </a:prstGeom>
          <a:noFill/>
          <a:ln w="38100">
            <a:solidFill>
              <a:srgbClr val="2B50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90590A4-05E5-4073-93C8-902BA36187BD}"/>
              </a:ext>
            </a:extLst>
          </p:cNvPr>
          <p:cNvSpPr txBox="1"/>
          <p:nvPr/>
        </p:nvSpPr>
        <p:spPr>
          <a:xfrm>
            <a:off x="1563491" y="2810518"/>
            <a:ext cx="780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Identifying</a:t>
            </a:r>
            <a:r>
              <a:rPr lang="fr-FR" dirty="0"/>
              <a:t> </a:t>
            </a:r>
            <a:r>
              <a:rPr lang="fr-FR" b="1" dirty="0"/>
              <a:t>patient-</a:t>
            </a:r>
            <a:r>
              <a:rPr lang="fr-FR" b="1" dirty="0" err="1"/>
              <a:t>specific</a:t>
            </a:r>
            <a:r>
              <a:rPr lang="fr-FR" b="1" dirty="0"/>
              <a:t> </a:t>
            </a:r>
            <a:r>
              <a:rPr lang="fr-FR" b="1" dirty="0" err="1"/>
              <a:t>tumour</a:t>
            </a:r>
            <a:r>
              <a:rPr lang="fr-FR" b="1" dirty="0"/>
              <a:t> </a:t>
            </a:r>
            <a:r>
              <a:rPr lang="fr-FR" b="1" dirty="0" err="1"/>
              <a:t>evolution</a:t>
            </a:r>
            <a:r>
              <a:rPr lang="fr-FR" b="1" dirty="0"/>
              <a:t> </a:t>
            </a:r>
            <a:r>
              <a:rPr lang="fr-FR" dirty="0" err="1"/>
              <a:t>during</a:t>
            </a:r>
            <a:r>
              <a:rPr lang="fr-FR" dirty="0"/>
              <a:t> SBRT </a:t>
            </a:r>
            <a:r>
              <a:rPr lang="fr-FR" dirty="0" err="1"/>
              <a:t>treatment</a:t>
            </a:r>
            <a:r>
              <a:rPr lang="fr-FR" dirty="0"/>
              <a:t> on </a:t>
            </a:r>
            <a:r>
              <a:rPr lang="fr-FR" b="1" dirty="0"/>
              <a:t>MR-Linac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F7CF5932-9B28-494B-9926-66E5CF6E5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535" y="4042272"/>
            <a:ext cx="1126588" cy="471979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559145FB-1A94-4C46-AFD1-CCE85B3D5831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06/16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1E9D58A-EF97-471F-B85C-D4DA92036C8C}"/>
              </a:ext>
            </a:extLst>
          </p:cNvPr>
          <p:cNvSpPr txBox="1"/>
          <p:nvPr/>
        </p:nvSpPr>
        <p:spPr>
          <a:xfrm>
            <a:off x="782396" y="6002513"/>
            <a:ext cx="5014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latin typeface="+mn-lt"/>
              </a:rPr>
              <a:t>Towards a Reduced In Silico Model Predicting Biochemical Recurrence After Radiotherapy in Prostate Cancer</a:t>
            </a:r>
            <a:r>
              <a:rPr lang="en-US" sz="1200" i="1" dirty="0">
                <a:latin typeface="+mn-lt"/>
              </a:rPr>
              <a:t>, Sosa-Marrero et al. 2021</a:t>
            </a:r>
            <a:endParaRPr lang="fr-FR" sz="12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9999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Context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3298376" y="375710"/>
            <a:ext cx="5578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+mj-lt"/>
              </a:rPr>
              <a:t>Patient data: SBRT </a:t>
            </a:r>
            <a:r>
              <a:rPr lang="fr-FR" sz="2400" b="1" dirty="0" err="1">
                <a:latin typeface="+mj-lt"/>
              </a:rPr>
              <a:t>treatment</a:t>
            </a:r>
            <a:endParaRPr lang="fr-FR" sz="2400" b="1" dirty="0">
              <a:latin typeface="+mj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3BD81D-E918-4040-B47A-DAA03586CED3}"/>
              </a:ext>
            </a:extLst>
          </p:cNvPr>
          <p:cNvSpPr txBox="1"/>
          <p:nvPr/>
        </p:nvSpPr>
        <p:spPr>
          <a:xfrm>
            <a:off x="1464714" y="5300175"/>
            <a:ext cx="4257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3 </a:t>
            </a:r>
            <a:r>
              <a:rPr lang="fr-FR" b="1" dirty="0" err="1"/>
              <a:t>intermediate</a:t>
            </a:r>
            <a:r>
              <a:rPr lang="fr-FR" b="1" dirty="0"/>
              <a:t> prostate cancer patients </a:t>
            </a:r>
            <a:r>
              <a:rPr lang="fr-FR" dirty="0"/>
              <a:t>(ISUP group 2, </a:t>
            </a:r>
            <a:r>
              <a:rPr lang="fr-FR" dirty="0" err="1"/>
              <a:t>mean</a:t>
            </a:r>
            <a:r>
              <a:rPr lang="fr-FR" dirty="0"/>
              <a:t> PSA value : 8.2 </a:t>
            </a:r>
            <a:r>
              <a:rPr lang="fr-FR" dirty="0" err="1"/>
              <a:t>ng</a:t>
            </a:r>
            <a:r>
              <a:rPr lang="fr-FR" dirty="0"/>
              <a:t>/</a:t>
            </a:r>
            <a:r>
              <a:rPr lang="fr-FR" dirty="0" err="1"/>
              <a:t>mL</a:t>
            </a:r>
            <a:r>
              <a:rPr lang="fr-FR" dirty="0"/>
              <a:t>) </a:t>
            </a:r>
          </a:p>
        </p:txBody>
      </p:sp>
      <p:pic>
        <p:nvPicPr>
          <p:cNvPr id="35" name="Picture 8" descr="Grupo de personas lleno | Icono Gratis">
            <a:extLst>
              <a:ext uri="{FF2B5EF4-FFF2-40B4-BE49-F238E27FC236}">
                <a16:creationId xmlns:a16="http://schemas.microsoft.com/office/drawing/2014/main" id="{463484E8-BE23-46F5-AC2D-FE7791158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51" y="5101319"/>
            <a:ext cx="772998" cy="76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186688A0-6158-408F-B73A-12225608C8BE}"/>
              </a:ext>
            </a:extLst>
          </p:cNvPr>
          <p:cNvSpPr txBox="1"/>
          <p:nvPr/>
        </p:nvSpPr>
        <p:spPr>
          <a:xfrm>
            <a:off x="8533213" y="5444283"/>
            <a:ext cx="327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Longitudinal</a:t>
            </a:r>
            <a:r>
              <a:rPr lang="fr-FR" dirty="0"/>
              <a:t> MRI acquisitions </a:t>
            </a:r>
          </a:p>
        </p:txBody>
      </p:sp>
      <p:pic>
        <p:nvPicPr>
          <p:cNvPr id="37" name="Picture 2" descr="Computed, ct, mri, scan, scanner, tomography icon - Download on Iconfinder">
            <a:extLst>
              <a:ext uri="{FF2B5EF4-FFF2-40B4-BE49-F238E27FC236}">
                <a16:creationId xmlns:a16="http://schemas.microsoft.com/office/drawing/2014/main" id="{2987B5AD-1069-44EE-A48A-9340525F8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177" y="5287345"/>
            <a:ext cx="601511" cy="60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F409FD97-E174-44E7-8601-4E7CA86677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34666"/>
          <a:stretch/>
        </p:blipFill>
        <p:spPr>
          <a:xfrm>
            <a:off x="2128588" y="907159"/>
            <a:ext cx="9914330" cy="35924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883069-E87F-427B-AED3-358D9D8415E0}"/>
              </a:ext>
            </a:extLst>
          </p:cNvPr>
          <p:cNvSpPr/>
          <p:nvPr/>
        </p:nvSpPr>
        <p:spPr>
          <a:xfrm>
            <a:off x="8064177" y="2000816"/>
            <a:ext cx="3978741" cy="2498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9C8C518-C8D0-4D64-9F34-B3E95BCFA758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07/16</a:t>
            </a:r>
          </a:p>
        </p:txBody>
      </p:sp>
    </p:spTree>
    <p:extLst>
      <p:ext uri="{BB962C8B-B14F-4D97-AF65-F5344CB8AC3E}">
        <p14:creationId xmlns:p14="http://schemas.microsoft.com/office/powerpoint/2010/main" val="2111097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43">
            <a:extLst>
              <a:ext uri="{FF2B5EF4-FFF2-40B4-BE49-F238E27FC236}">
                <a16:creationId xmlns:a16="http://schemas.microsoft.com/office/drawing/2014/main" id="{B3D727F9-D037-4A09-9A51-E4258E32E3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18393"/>
          <a:stretch/>
        </p:blipFill>
        <p:spPr>
          <a:xfrm>
            <a:off x="2128588" y="907159"/>
            <a:ext cx="9914330" cy="44871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DB968C-C90F-4991-B96D-F3DDF3ADF8E1}"/>
              </a:ext>
            </a:extLst>
          </p:cNvPr>
          <p:cNvSpPr/>
          <p:nvPr/>
        </p:nvSpPr>
        <p:spPr>
          <a:xfrm>
            <a:off x="8064177" y="2009869"/>
            <a:ext cx="3961995" cy="338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Context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2711369" y="374778"/>
            <a:ext cx="676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+mj-lt"/>
              </a:rPr>
              <a:t>Patient data: Quantitative MRI </a:t>
            </a:r>
            <a:r>
              <a:rPr lang="fr-FR" sz="2400" b="1" dirty="0" err="1">
                <a:latin typeface="+mj-lt"/>
              </a:rPr>
              <a:t>biomarkers</a:t>
            </a:r>
            <a:r>
              <a:rPr lang="fr-FR" sz="2400" b="1" dirty="0">
                <a:latin typeface="+mj-lt"/>
              </a:rPr>
              <a:t> extraction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6C2DEE-B927-49C3-8EB7-7C8581FDC031}"/>
              </a:ext>
            </a:extLst>
          </p:cNvPr>
          <p:cNvSpPr txBox="1"/>
          <p:nvPr/>
        </p:nvSpPr>
        <p:spPr>
          <a:xfrm>
            <a:off x="165828" y="4618931"/>
            <a:ext cx="26323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/>
              <a:t>Radiomics</a:t>
            </a:r>
            <a:r>
              <a:rPr lang="fr-FR" sz="1600" dirty="0"/>
              <a:t> </a:t>
            </a:r>
            <a:r>
              <a:rPr lang="fr-FR" sz="1600" b="1" dirty="0"/>
              <a:t>volume</a:t>
            </a:r>
            <a:r>
              <a:rPr lang="fr-FR" sz="1600" dirty="0"/>
              <a:t> and </a:t>
            </a:r>
            <a:r>
              <a:rPr lang="fr-FR" sz="1600" b="1" dirty="0" err="1"/>
              <a:t>sphericity</a:t>
            </a:r>
            <a:r>
              <a:rPr lang="fr-FR" sz="1600" dirty="0"/>
              <a:t> extraction </a:t>
            </a:r>
            <a:r>
              <a:rPr lang="fr-FR" sz="1600" dirty="0" err="1"/>
              <a:t>from</a:t>
            </a:r>
            <a:r>
              <a:rPr lang="fr-FR" sz="1600" dirty="0"/>
              <a:t> T2</a:t>
            </a:r>
          </a:p>
          <a:p>
            <a:pPr algn="ctr"/>
            <a:r>
              <a:rPr lang="fr-FR" sz="1600" dirty="0"/>
              <a:t>=&gt; </a:t>
            </a:r>
            <a:r>
              <a:rPr lang="fr-FR" sz="1600" b="1" dirty="0" err="1"/>
              <a:t>Pyradiomics</a:t>
            </a:r>
            <a:endParaRPr lang="fr-FR" sz="1600" b="1" dirty="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26BCF5E-26E4-47E0-BDBC-EBF10646A86A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08/16</a:t>
            </a:r>
          </a:p>
        </p:txBody>
      </p:sp>
    </p:spTree>
    <p:extLst>
      <p:ext uri="{BB962C8B-B14F-4D97-AF65-F5344CB8AC3E}">
        <p14:creationId xmlns:p14="http://schemas.microsoft.com/office/powerpoint/2010/main" val="781599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43">
            <a:extLst>
              <a:ext uri="{FF2B5EF4-FFF2-40B4-BE49-F238E27FC236}">
                <a16:creationId xmlns:a16="http://schemas.microsoft.com/office/drawing/2014/main" id="{B3D727F9-D037-4A09-9A51-E4258E32E3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18393"/>
          <a:stretch/>
        </p:blipFill>
        <p:spPr>
          <a:xfrm>
            <a:off x="2128588" y="907159"/>
            <a:ext cx="9914330" cy="44871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DB968C-C90F-4991-B96D-F3DDF3ADF8E1}"/>
              </a:ext>
            </a:extLst>
          </p:cNvPr>
          <p:cNvSpPr/>
          <p:nvPr/>
        </p:nvSpPr>
        <p:spPr>
          <a:xfrm>
            <a:off x="8064177" y="2009869"/>
            <a:ext cx="3961995" cy="338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Context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2711369" y="374778"/>
            <a:ext cx="676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+mj-lt"/>
              </a:rPr>
              <a:t>Patient data: Quantitative MRI </a:t>
            </a:r>
            <a:r>
              <a:rPr lang="fr-FR" sz="2400" b="1" dirty="0" err="1">
                <a:latin typeface="+mj-lt"/>
              </a:rPr>
              <a:t>biomarkers</a:t>
            </a:r>
            <a:r>
              <a:rPr lang="fr-FR" sz="2400" b="1" dirty="0">
                <a:latin typeface="+mj-lt"/>
              </a:rPr>
              <a:t> extraction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6C2DEE-B927-49C3-8EB7-7C8581FDC031}"/>
              </a:ext>
            </a:extLst>
          </p:cNvPr>
          <p:cNvSpPr txBox="1"/>
          <p:nvPr/>
        </p:nvSpPr>
        <p:spPr>
          <a:xfrm>
            <a:off x="165828" y="4618931"/>
            <a:ext cx="26323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/>
              <a:t>Radiomics</a:t>
            </a:r>
            <a:r>
              <a:rPr lang="fr-FR" sz="1600" dirty="0"/>
              <a:t> </a:t>
            </a:r>
            <a:r>
              <a:rPr lang="fr-FR" sz="1600" b="1" dirty="0"/>
              <a:t>volume</a:t>
            </a:r>
            <a:r>
              <a:rPr lang="fr-FR" sz="1600" dirty="0"/>
              <a:t> and </a:t>
            </a:r>
            <a:r>
              <a:rPr lang="fr-FR" sz="1600" b="1" dirty="0" err="1"/>
              <a:t>sphericity</a:t>
            </a:r>
            <a:r>
              <a:rPr lang="fr-FR" sz="1600" dirty="0"/>
              <a:t> extraction </a:t>
            </a:r>
            <a:r>
              <a:rPr lang="fr-FR" sz="1600" dirty="0" err="1"/>
              <a:t>from</a:t>
            </a:r>
            <a:r>
              <a:rPr lang="fr-FR" sz="1600" dirty="0"/>
              <a:t> T2</a:t>
            </a:r>
          </a:p>
          <a:p>
            <a:pPr algn="ctr"/>
            <a:r>
              <a:rPr lang="fr-FR" sz="1600" dirty="0"/>
              <a:t>=&gt; </a:t>
            </a:r>
            <a:r>
              <a:rPr lang="fr-FR" sz="1600" b="1" dirty="0" err="1"/>
              <a:t>Pyradiomics</a:t>
            </a:r>
            <a:endParaRPr lang="fr-FR" sz="1600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9658229-8352-42E2-ABE2-D4E34A4B5EAF}"/>
              </a:ext>
            </a:extLst>
          </p:cNvPr>
          <p:cNvSpPr txBox="1"/>
          <p:nvPr/>
        </p:nvSpPr>
        <p:spPr>
          <a:xfrm>
            <a:off x="8647346" y="3917754"/>
            <a:ext cx="2756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ADC</a:t>
            </a:r>
            <a:r>
              <a:rPr lang="fr-FR" sz="1600" dirty="0"/>
              <a:t> </a:t>
            </a:r>
            <a:r>
              <a:rPr lang="fr-FR" sz="1600" dirty="0" err="1"/>
              <a:t>inside</a:t>
            </a:r>
            <a:r>
              <a:rPr lang="fr-FR" sz="1600" dirty="0"/>
              <a:t> the </a:t>
            </a:r>
            <a:r>
              <a:rPr lang="fr-FR" sz="1600" dirty="0" err="1"/>
              <a:t>tumour</a:t>
            </a:r>
            <a:endParaRPr lang="fr-F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B8A6787B-408D-44F5-AAFE-C3B19EF14128}"/>
                  </a:ext>
                </a:extLst>
              </p:cNvPr>
              <p:cNvSpPr txBox="1"/>
              <p:nvPr/>
            </p:nvSpPr>
            <p:spPr>
              <a:xfrm>
                <a:off x="8136205" y="2705093"/>
                <a:ext cx="3778317" cy="570284"/>
              </a:xfrm>
              <a:prstGeom prst="rect">
                <a:avLst/>
              </a:prstGeom>
              <a:noFill/>
              <a:ln w="38100">
                <a:solidFill>
                  <a:srgbClr val="2B50A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fr-F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num>
                        <m:den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𝒇𝑩𝑽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fr-F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fr-F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p>
                      </m:sSup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fr-F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𝐟𝐁𝐕</m:t>
                          </m:r>
                        </m:e>
                      </m:d>
                      <m:r>
                        <a:rPr lang="fr-F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fr-F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𝐀𝐃𝐂</m:t>
                          </m:r>
                        </m:sup>
                      </m:sSup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B8A6787B-408D-44F5-AAFE-C3B19EF14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205" y="2705093"/>
                <a:ext cx="3778317" cy="5702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2B50A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>
            <a:extLst>
              <a:ext uri="{FF2B5EF4-FFF2-40B4-BE49-F238E27FC236}">
                <a16:creationId xmlns:a16="http://schemas.microsoft.com/office/drawing/2014/main" id="{9F38292E-F04C-476A-8F28-FCB5F7D45D47}"/>
              </a:ext>
            </a:extLst>
          </p:cNvPr>
          <p:cNvSpPr txBox="1"/>
          <p:nvPr/>
        </p:nvSpPr>
        <p:spPr>
          <a:xfrm>
            <a:off x="8647343" y="4883659"/>
            <a:ext cx="2756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/>
              <a:t>Tumour</a:t>
            </a:r>
            <a:r>
              <a:rPr lang="fr-FR" sz="1600" b="1" dirty="0"/>
              <a:t> </a:t>
            </a:r>
            <a:r>
              <a:rPr lang="fr-FR" sz="1600" b="1" dirty="0" err="1"/>
              <a:t>cell</a:t>
            </a:r>
            <a:r>
              <a:rPr lang="fr-FR" sz="1600" b="1" dirty="0"/>
              <a:t> </a:t>
            </a:r>
            <a:r>
              <a:rPr lang="fr-FR" sz="1600" b="1" dirty="0" err="1"/>
              <a:t>density</a:t>
            </a:r>
            <a:endParaRPr lang="fr-FR" sz="1600" b="1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EE866E0-A6EE-4342-8A70-42454C88130A}"/>
              </a:ext>
            </a:extLst>
          </p:cNvPr>
          <p:cNvSpPr txBox="1"/>
          <p:nvPr/>
        </p:nvSpPr>
        <p:spPr>
          <a:xfrm>
            <a:off x="6095999" y="6019099"/>
            <a:ext cx="609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1" i="1" u="none" strike="noStrike" baseline="0" dirty="0"/>
              <a:t>A. </a:t>
            </a:r>
            <a:r>
              <a:rPr lang="en-US" sz="1200" b="1" i="1" u="none" strike="noStrike" baseline="0" dirty="0" err="1"/>
              <a:t>Surov</a:t>
            </a:r>
            <a:r>
              <a:rPr lang="en-US" sz="1200" b="1" i="1" u="none" strike="noStrike" baseline="0" dirty="0"/>
              <a:t>, H.J. Meyer, and A. Wienke. “Correlation between Apparent Diffusion Coefficient (ADC) and Cellularity Is Different in Several Tumors: A Meta-Analysis”. In: </a:t>
            </a:r>
            <a:r>
              <a:rPr lang="en-US" sz="1200" b="1" i="1" u="none" strike="noStrike" baseline="0" dirty="0" err="1"/>
              <a:t>Oncotarget</a:t>
            </a:r>
            <a:r>
              <a:rPr lang="en-US" sz="1200" b="1" i="1" u="none" strike="noStrike" baseline="0" dirty="0"/>
              <a:t> (2017).</a:t>
            </a:r>
            <a:endParaRPr lang="fr-FR" sz="1200" b="1" i="1" dirty="0"/>
          </a:p>
        </p:txBody>
      </p:sp>
      <p:sp>
        <p:nvSpPr>
          <p:cNvPr id="39" name="Flèche : droite 38">
            <a:extLst>
              <a:ext uri="{FF2B5EF4-FFF2-40B4-BE49-F238E27FC236}">
                <a16:creationId xmlns:a16="http://schemas.microsoft.com/office/drawing/2014/main" id="{F827F245-83F8-42C1-97A8-7808DFCCC0AA}"/>
              </a:ext>
            </a:extLst>
          </p:cNvPr>
          <p:cNvSpPr/>
          <p:nvPr/>
        </p:nvSpPr>
        <p:spPr>
          <a:xfrm rot="5400000">
            <a:off x="9704607" y="3461341"/>
            <a:ext cx="642377" cy="270449"/>
          </a:xfrm>
          <a:prstGeom prst="rightArrow">
            <a:avLst/>
          </a:prstGeom>
          <a:noFill/>
          <a:ln w="38100">
            <a:solidFill>
              <a:srgbClr val="2B50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2B357621-F94B-43A4-A59B-474D15A7FAB2}"/>
              </a:ext>
            </a:extLst>
          </p:cNvPr>
          <p:cNvSpPr/>
          <p:nvPr/>
        </p:nvSpPr>
        <p:spPr>
          <a:xfrm rot="5400000">
            <a:off x="9711683" y="4434760"/>
            <a:ext cx="627351" cy="270449"/>
          </a:xfrm>
          <a:prstGeom prst="rightArrow">
            <a:avLst/>
          </a:prstGeom>
          <a:noFill/>
          <a:ln w="38100">
            <a:solidFill>
              <a:srgbClr val="2B50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ED09E6E-E800-4EE5-83B2-A2C618C298FD}"/>
              </a:ext>
            </a:extLst>
          </p:cNvPr>
          <p:cNvSpPr txBox="1"/>
          <p:nvPr/>
        </p:nvSpPr>
        <p:spPr>
          <a:xfrm>
            <a:off x="8097046" y="2259849"/>
            <a:ext cx="3856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2B50A3"/>
                </a:solidFill>
              </a:rPr>
              <a:t>IVIM model </a:t>
            </a:r>
            <a:r>
              <a:rPr lang="fr-FR" sz="1600" b="1" dirty="0" err="1">
                <a:solidFill>
                  <a:srgbClr val="2B50A3"/>
                </a:solidFill>
              </a:rPr>
              <a:t>applied</a:t>
            </a:r>
            <a:r>
              <a:rPr lang="fr-FR" sz="1600" b="1" dirty="0">
                <a:solidFill>
                  <a:srgbClr val="2B50A3"/>
                </a:solidFill>
              </a:rPr>
              <a:t> to DW MRI</a:t>
            </a:r>
            <a:endParaRPr lang="fr-FR" sz="1600" dirty="0">
              <a:solidFill>
                <a:srgbClr val="2B50A3"/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26BCF5E-26E4-47E0-BDBC-EBF10646A86A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08/16</a:t>
            </a:r>
          </a:p>
        </p:txBody>
      </p:sp>
    </p:spTree>
    <p:extLst>
      <p:ext uri="{BB962C8B-B14F-4D97-AF65-F5344CB8AC3E}">
        <p14:creationId xmlns:p14="http://schemas.microsoft.com/office/powerpoint/2010/main" val="182393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43">
            <a:extLst>
              <a:ext uri="{FF2B5EF4-FFF2-40B4-BE49-F238E27FC236}">
                <a16:creationId xmlns:a16="http://schemas.microsoft.com/office/drawing/2014/main" id="{B3D727F9-D037-4A09-9A51-E4258E32E3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18393"/>
          <a:stretch/>
        </p:blipFill>
        <p:spPr>
          <a:xfrm>
            <a:off x="2128588" y="907159"/>
            <a:ext cx="9914330" cy="44871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DB968C-C90F-4991-B96D-F3DDF3ADF8E1}"/>
              </a:ext>
            </a:extLst>
          </p:cNvPr>
          <p:cNvSpPr/>
          <p:nvPr/>
        </p:nvSpPr>
        <p:spPr>
          <a:xfrm>
            <a:off x="8064177" y="2009869"/>
            <a:ext cx="3961995" cy="338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Context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2711369" y="374778"/>
            <a:ext cx="676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+mj-lt"/>
              </a:rPr>
              <a:t>Patient data: Quantitative MRI </a:t>
            </a:r>
            <a:r>
              <a:rPr lang="fr-FR" sz="2400" b="1" dirty="0" err="1">
                <a:latin typeface="+mj-lt"/>
              </a:rPr>
              <a:t>biomarkers</a:t>
            </a:r>
            <a:r>
              <a:rPr lang="fr-FR" sz="2400" b="1" dirty="0">
                <a:latin typeface="+mj-lt"/>
              </a:rPr>
              <a:t> extraction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6C2DEE-B927-49C3-8EB7-7C8581FDC031}"/>
              </a:ext>
            </a:extLst>
          </p:cNvPr>
          <p:cNvSpPr txBox="1"/>
          <p:nvPr/>
        </p:nvSpPr>
        <p:spPr>
          <a:xfrm>
            <a:off x="165828" y="4618931"/>
            <a:ext cx="26323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/>
              <a:t>Radiomics</a:t>
            </a:r>
            <a:r>
              <a:rPr lang="fr-FR" sz="1600" dirty="0"/>
              <a:t> </a:t>
            </a:r>
            <a:r>
              <a:rPr lang="fr-FR" sz="1600" b="1" dirty="0"/>
              <a:t>volume</a:t>
            </a:r>
            <a:r>
              <a:rPr lang="fr-FR" sz="1600" dirty="0"/>
              <a:t> and </a:t>
            </a:r>
            <a:r>
              <a:rPr lang="fr-FR" sz="1600" b="1" dirty="0" err="1"/>
              <a:t>sphericity</a:t>
            </a:r>
            <a:r>
              <a:rPr lang="fr-FR" sz="1600" dirty="0"/>
              <a:t> extraction </a:t>
            </a:r>
            <a:r>
              <a:rPr lang="fr-FR" sz="1600" dirty="0" err="1"/>
              <a:t>from</a:t>
            </a:r>
            <a:r>
              <a:rPr lang="fr-FR" sz="1600" dirty="0"/>
              <a:t> T2</a:t>
            </a:r>
          </a:p>
          <a:p>
            <a:pPr algn="ctr"/>
            <a:r>
              <a:rPr lang="fr-FR" sz="1600" dirty="0"/>
              <a:t>=&gt; </a:t>
            </a:r>
            <a:r>
              <a:rPr lang="fr-FR" sz="1600" b="1" dirty="0" err="1"/>
              <a:t>Pyradiomics</a:t>
            </a:r>
            <a:endParaRPr lang="fr-FR" sz="1600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9658229-8352-42E2-ABE2-D4E34A4B5EAF}"/>
              </a:ext>
            </a:extLst>
          </p:cNvPr>
          <p:cNvSpPr txBox="1"/>
          <p:nvPr/>
        </p:nvSpPr>
        <p:spPr>
          <a:xfrm>
            <a:off x="8647346" y="3917754"/>
            <a:ext cx="2756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ADC</a:t>
            </a:r>
            <a:r>
              <a:rPr lang="fr-FR" sz="1600" dirty="0"/>
              <a:t> </a:t>
            </a:r>
            <a:r>
              <a:rPr lang="fr-FR" sz="1600" dirty="0" err="1"/>
              <a:t>inside</a:t>
            </a:r>
            <a:r>
              <a:rPr lang="fr-FR" sz="1600" dirty="0"/>
              <a:t> the </a:t>
            </a:r>
            <a:r>
              <a:rPr lang="fr-FR" sz="1600" dirty="0" err="1"/>
              <a:t>tumour</a:t>
            </a:r>
            <a:endParaRPr lang="fr-F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B8A6787B-408D-44F5-AAFE-C3B19EF14128}"/>
                  </a:ext>
                </a:extLst>
              </p:cNvPr>
              <p:cNvSpPr txBox="1"/>
              <p:nvPr/>
            </p:nvSpPr>
            <p:spPr>
              <a:xfrm>
                <a:off x="8136205" y="2705093"/>
                <a:ext cx="3778317" cy="570284"/>
              </a:xfrm>
              <a:prstGeom prst="rect">
                <a:avLst/>
              </a:prstGeom>
              <a:noFill/>
              <a:ln w="38100">
                <a:solidFill>
                  <a:srgbClr val="2B50A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fr-F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num>
                        <m:den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𝒇𝑩𝑽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fr-F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fr-F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p>
                      </m:sSup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fr-F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𝐟𝐁𝐕</m:t>
                          </m:r>
                        </m:e>
                      </m:d>
                      <m:r>
                        <a:rPr lang="fr-F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fr-F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𝐀𝐃𝐂</m:t>
                          </m:r>
                        </m:sup>
                      </m:sSup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B8A6787B-408D-44F5-AAFE-C3B19EF14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205" y="2705093"/>
                <a:ext cx="3778317" cy="5702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2B50A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>
            <a:extLst>
              <a:ext uri="{FF2B5EF4-FFF2-40B4-BE49-F238E27FC236}">
                <a16:creationId xmlns:a16="http://schemas.microsoft.com/office/drawing/2014/main" id="{9F38292E-F04C-476A-8F28-FCB5F7D45D47}"/>
              </a:ext>
            </a:extLst>
          </p:cNvPr>
          <p:cNvSpPr txBox="1"/>
          <p:nvPr/>
        </p:nvSpPr>
        <p:spPr>
          <a:xfrm>
            <a:off x="8647343" y="4883659"/>
            <a:ext cx="2756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/>
              <a:t>Tumour</a:t>
            </a:r>
            <a:r>
              <a:rPr lang="fr-FR" sz="1600" b="1" dirty="0"/>
              <a:t> </a:t>
            </a:r>
            <a:r>
              <a:rPr lang="fr-FR" sz="1600" b="1" dirty="0" err="1"/>
              <a:t>cell</a:t>
            </a:r>
            <a:r>
              <a:rPr lang="fr-FR" sz="1600" b="1" dirty="0"/>
              <a:t> </a:t>
            </a:r>
            <a:r>
              <a:rPr lang="fr-FR" sz="1600" b="1" dirty="0" err="1"/>
              <a:t>density</a:t>
            </a:r>
            <a:endParaRPr lang="fr-FR" sz="1600" b="1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EE866E0-A6EE-4342-8A70-42454C88130A}"/>
              </a:ext>
            </a:extLst>
          </p:cNvPr>
          <p:cNvSpPr txBox="1"/>
          <p:nvPr/>
        </p:nvSpPr>
        <p:spPr>
          <a:xfrm>
            <a:off x="6095999" y="6019099"/>
            <a:ext cx="609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1" i="1" u="none" strike="noStrike" baseline="0" dirty="0"/>
              <a:t>A. </a:t>
            </a:r>
            <a:r>
              <a:rPr lang="en-US" sz="1200" b="1" i="1" u="none" strike="noStrike" baseline="0" dirty="0" err="1"/>
              <a:t>Surov</a:t>
            </a:r>
            <a:r>
              <a:rPr lang="en-US" sz="1200" b="1" i="1" u="none" strike="noStrike" baseline="0" dirty="0"/>
              <a:t>, H.J. Meyer, and A. Wienke. “Correlation between Apparent Diffusion Coefficient (ADC) and Cellularity Is Different in Several Tumors: A Meta-Analysis”. In: </a:t>
            </a:r>
            <a:r>
              <a:rPr lang="en-US" sz="1200" b="1" i="1" u="none" strike="noStrike" baseline="0" dirty="0" err="1"/>
              <a:t>Oncotarget</a:t>
            </a:r>
            <a:r>
              <a:rPr lang="en-US" sz="1200" b="1" i="1" u="none" strike="noStrike" baseline="0" dirty="0"/>
              <a:t> (2017).</a:t>
            </a:r>
            <a:endParaRPr lang="fr-FR" sz="1200" b="1" i="1" dirty="0"/>
          </a:p>
        </p:txBody>
      </p:sp>
      <p:sp>
        <p:nvSpPr>
          <p:cNvPr id="39" name="Flèche : droite 38">
            <a:extLst>
              <a:ext uri="{FF2B5EF4-FFF2-40B4-BE49-F238E27FC236}">
                <a16:creationId xmlns:a16="http://schemas.microsoft.com/office/drawing/2014/main" id="{F827F245-83F8-42C1-97A8-7808DFCCC0AA}"/>
              </a:ext>
            </a:extLst>
          </p:cNvPr>
          <p:cNvSpPr/>
          <p:nvPr/>
        </p:nvSpPr>
        <p:spPr>
          <a:xfrm rot="5400000">
            <a:off x="9704607" y="3461341"/>
            <a:ext cx="642377" cy="270449"/>
          </a:xfrm>
          <a:prstGeom prst="rightArrow">
            <a:avLst/>
          </a:prstGeom>
          <a:noFill/>
          <a:ln w="38100">
            <a:solidFill>
              <a:srgbClr val="2B50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2B357621-F94B-43A4-A59B-474D15A7FAB2}"/>
              </a:ext>
            </a:extLst>
          </p:cNvPr>
          <p:cNvSpPr/>
          <p:nvPr/>
        </p:nvSpPr>
        <p:spPr>
          <a:xfrm rot="5400000">
            <a:off x="9711683" y="4434760"/>
            <a:ext cx="627351" cy="270449"/>
          </a:xfrm>
          <a:prstGeom prst="rightArrow">
            <a:avLst/>
          </a:prstGeom>
          <a:noFill/>
          <a:ln w="38100">
            <a:solidFill>
              <a:srgbClr val="2B50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569D16C-3AAA-4619-94F4-0381924692D7}"/>
              </a:ext>
            </a:extLst>
          </p:cNvPr>
          <p:cNvSpPr txBox="1"/>
          <p:nvPr/>
        </p:nvSpPr>
        <p:spPr>
          <a:xfrm>
            <a:off x="8097046" y="5480705"/>
            <a:ext cx="3856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Vessel </a:t>
            </a:r>
            <a:r>
              <a:rPr lang="fr-FR" sz="1600" b="1" dirty="0" err="1"/>
              <a:t>density</a:t>
            </a:r>
            <a:r>
              <a:rPr lang="fr-FR" sz="1600" b="1" dirty="0"/>
              <a:t> </a:t>
            </a:r>
            <a:r>
              <a:rPr lang="fr-FR" sz="1600" dirty="0" err="1"/>
              <a:t>computed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DW MRI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ED09E6E-E800-4EE5-83B2-A2C618C298FD}"/>
              </a:ext>
            </a:extLst>
          </p:cNvPr>
          <p:cNvSpPr txBox="1"/>
          <p:nvPr/>
        </p:nvSpPr>
        <p:spPr>
          <a:xfrm>
            <a:off x="8097046" y="2259849"/>
            <a:ext cx="3856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2B50A3"/>
                </a:solidFill>
              </a:rPr>
              <a:t>IVIM model </a:t>
            </a:r>
            <a:r>
              <a:rPr lang="fr-FR" sz="1600" b="1" dirty="0" err="1">
                <a:solidFill>
                  <a:srgbClr val="2B50A3"/>
                </a:solidFill>
              </a:rPr>
              <a:t>applied</a:t>
            </a:r>
            <a:r>
              <a:rPr lang="fr-FR" sz="1600" b="1" dirty="0">
                <a:solidFill>
                  <a:srgbClr val="2B50A3"/>
                </a:solidFill>
              </a:rPr>
              <a:t> to DW MRI</a:t>
            </a:r>
            <a:endParaRPr lang="fr-FR" sz="1600" dirty="0">
              <a:solidFill>
                <a:srgbClr val="2B50A3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8C5740C-43FD-468D-AA1D-244DAA01CA83}"/>
              </a:ext>
            </a:extLst>
          </p:cNvPr>
          <p:cNvSpPr txBox="1"/>
          <p:nvPr/>
        </p:nvSpPr>
        <p:spPr>
          <a:xfrm>
            <a:off x="-9994" y="5824911"/>
            <a:ext cx="5197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1" i="1" u="none" strike="noStrike" baseline="0" dirty="0"/>
              <a:t>G.-W. Hu et al. “Usefulness of Diffusion Derived Vessel Density Computed from a Simplified IVIM Imaging Protocol: An Experimental Study with </a:t>
            </a:r>
            <a:r>
              <a:rPr lang="fr-FR" sz="1200" b="1" i="1" u="none" strike="noStrike" baseline="0" dirty="0"/>
              <a:t>Rat </a:t>
            </a:r>
            <a:r>
              <a:rPr lang="fr-FR" sz="1200" b="1" i="1" u="none" strike="noStrike" baseline="0" dirty="0" err="1"/>
              <a:t>Biliary</a:t>
            </a:r>
            <a:r>
              <a:rPr lang="fr-FR" sz="1200" b="1" i="1" u="none" strike="noStrike" baseline="0" dirty="0"/>
              <a:t> </a:t>
            </a:r>
            <a:r>
              <a:rPr lang="fr-FR" sz="1200" b="1" i="1" u="none" strike="noStrike" baseline="0" dirty="0" err="1"/>
              <a:t>Duct</a:t>
            </a:r>
            <a:r>
              <a:rPr lang="fr-FR" sz="1200" b="1" i="1" u="none" strike="noStrike" baseline="0" dirty="0"/>
              <a:t> </a:t>
            </a:r>
            <a:r>
              <a:rPr lang="fr-FR" sz="1200" b="1" i="1" u="none" strike="noStrike" baseline="0" dirty="0" err="1"/>
              <a:t>Blockage</a:t>
            </a:r>
            <a:r>
              <a:rPr lang="fr-FR" sz="1200" b="1" i="1" u="none" strike="noStrike" baseline="0" dirty="0"/>
              <a:t> </a:t>
            </a:r>
            <a:r>
              <a:rPr lang="fr-FR" sz="1200" b="1" i="1" u="none" strike="noStrike" baseline="0" dirty="0" err="1"/>
              <a:t>Induced</a:t>
            </a:r>
            <a:r>
              <a:rPr lang="fr-FR" sz="1200" b="1" i="1" u="none" strike="noStrike" baseline="0" dirty="0"/>
              <a:t> </a:t>
            </a:r>
            <a:r>
              <a:rPr lang="fr-FR" sz="1200" b="1" i="1" u="none" strike="noStrike" baseline="0" dirty="0" err="1"/>
              <a:t>Liver</a:t>
            </a:r>
            <a:r>
              <a:rPr lang="fr-FR" sz="1200" b="1" i="1" u="none" strike="noStrike" baseline="0" dirty="0"/>
              <a:t> </a:t>
            </a:r>
            <a:r>
              <a:rPr lang="fr-FR" sz="1200" b="1" i="1" u="none" strike="noStrike" baseline="0" dirty="0" err="1"/>
              <a:t>Fibrosis</a:t>
            </a:r>
            <a:r>
              <a:rPr lang="fr-FR" sz="1200" b="1" i="1" u="none" strike="noStrike" baseline="0" dirty="0"/>
              <a:t>”. In: J. </a:t>
            </a:r>
            <a:r>
              <a:rPr lang="fr-FR" sz="1200" b="1" i="1" u="none" strike="noStrike" baseline="0" dirty="0" err="1"/>
              <a:t>Magn</a:t>
            </a:r>
            <a:r>
              <a:rPr lang="fr-FR" sz="1200" b="1" i="1" u="none" strike="noStrike" baseline="0" dirty="0"/>
              <a:t>. </a:t>
            </a:r>
            <a:r>
              <a:rPr lang="fr-FR" sz="1200" b="1" i="1" u="none" strike="noStrike" baseline="0" dirty="0" err="1"/>
              <a:t>Reson</a:t>
            </a:r>
            <a:r>
              <a:rPr lang="fr-FR" sz="1200" b="1" i="1" u="none" strike="noStrike" baseline="0" dirty="0"/>
              <a:t>. Imaging (2021).</a:t>
            </a:r>
            <a:endParaRPr lang="fr-FR" sz="1200" b="1" i="1" dirty="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26BCF5E-26E4-47E0-BDBC-EBF10646A86A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08/16</a:t>
            </a:r>
          </a:p>
        </p:txBody>
      </p:sp>
    </p:spTree>
    <p:extLst>
      <p:ext uri="{BB962C8B-B14F-4D97-AF65-F5344CB8AC3E}">
        <p14:creationId xmlns:p14="http://schemas.microsoft.com/office/powerpoint/2010/main" val="89634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Context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2711369" y="374778"/>
            <a:ext cx="676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+mj-lt"/>
              </a:rPr>
              <a:t>Patient data: Digital </a:t>
            </a:r>
            <a:r>
              <a:rPr lang="fr-FR" sz="2400" b="1" dirty="0" err="1">
                <a:latin typeface="+mj-lt"/>
              </a:rPr>
              <a:t>twins</a:t>
            </a:r>
            <a:r>
              <a:rPr lang="fr-FR" sz="2400" b="1" dirty="0">
                <a:latin typeface="+mj-lt"/>
              </a:rPr>
              <a:t> construction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AD9A3C16-670E-4B5C-B25B-C69F5BF5AB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-52"/>
          <a:stretch/>
        </p:blipFill>
        <p:spPr>
          <a:xfrm>
            <a:off x="2128588" y="907159"/>
            <a:ext cx="9914330" cy="55012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24BF17-DBBA-470A-9C6E-9492FA2EAB8E}"/>
              </a:ext>
            </a:extLst>
          </p:cNvPr>
          <p:cNvSpPr/>
          <p:nvPr/>
        </p:nvSpPr>
        <p:spPr>
          <a:xfrm>
            <a:off x="8064177" y="2009869"/>
            <a:ext cx="3958825" cy="3999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1335BE19-186B-4DDC-8C83-C9722AEECF40}"/>
              </a:ext>
            </a:extLst>
          </p:cNvPr>
          <p:cNvCxnSpPr>
            <a:cxnSpLocks/>
          </p:cNvCxnSpPr>
          <p:nvPr/>
        </p:nvCxnSpPr>
        <p:spPr>
          <a:xfrm>
            <a:off x="6867525" y="5876925"/>
            <a:ext cx="119665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E52A56C1-16C4-4F8F-A908-7DB9F33A9B65}"/>
              </a:ext>
            </a:extLst>
          </p:cNvPr>
          <p:cNvSpPr txBox="1"/>
          <p:nvPr/>
        </p:nvSpPr>
        <p:spPr>
          <a:xfrm>
            <a:off x="8044261" y="5415260"/>
            <a:ext cx="273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Computational</a:t>
            </a:r>
            <a:r>
              <a:rPr lang="fr-FR" b="1" dirty="0"/>
              <a:t> digital </a:t>
            </a:r>
            <a:r>
              <a:rPr lang="fr-FR" b="1" dirty="0" err="1"/>
              <a:t>twin</a:t>
            </a:r>
            <a:r>
              <a:rPr lang="fr-FR" b="1" dirty="0"/>
              <a:t> model </a:t>
            </a:r>
            <a:r>
              <a:rPr lang="fr-FR" b="1" dirty="0" err="1"/>
              <a:t>simulating</a:t>
            </a:r>
            <a:r>
              <a:rPr lang="fr-FR" b="1" dirty="0"/>
              <a:t> </a:t>
            </a:r>
            <a:r>
              <a:rPr lang="fr-FR" b="1" dirty="0" err="1"/>
              <a:t>tumour</a:t>
            </a:r>
            <a:r>
              <a:rPr lang="fr-FR" b="1" dirty="0"/>
              <a:t> </a:t>
            </a:r>
            <a:r>
              <a:rPr lang="fr-FR" b="1" dirty="0" err="1"/>
              <a:t>response</a:t>
            </a:r>
            <a:r>
              <a:rPr lang="fr-FR" b="1" dirty="0"/>
              <a:t> to SBRT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B3F16A2-7B59-443E-BFBB-9B6414953855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09/16</a:t>
            </a:r>
          </a:p>
        </p:txBody>
      </p:sp>
    </p:spTree>
    <p:extLst>
      <p:ext uri="{BB962C8B-B14F-4D97-AF65-F5344CB8AC3E}">
        <p14:creationId xmlns:p14="http://schemas.microsoft.com/office/powerpoint/2010/main" val="2232376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Context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2711369" y="374778"/>
            <a:ext cx="676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latin typeface="+mj-lt"/>
              </a:rPr>
              <a:t>Computational</a:t>
            </a:r>
            <a:r>
              <a:rPr lang="fr-FR" sz="2400" b="1" dirty="0">
                <a:latin typeface="+mj-lt"/>
              </a:rPr>
              <a:t> digital </a:t>
            </a:r>
            <a:r>
              <a:rPr lang="fr-FR" sz="2400" b="1" dirty="0" err="1">
                <a:latin typeface="+mj-lt"/>
              </a:rPr>
              <a:t>twin</a:t>
            </a:r>
            <a:r>
              <a:rPr lang="fr-FR" sz="2400" b="1" dirty="0">
                <a:latin typeface="+mj-lt"/>
              </a:rPr>
              <a:t> model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FC6B6EB-5A79-4BB0-8427-8D8F8D5A578F}"/>
              </a:ext>
            </a:extLst>
          </p:cNvPr>
          <p:cNvSpPr txBox="1"/>
          <p:nvPr/>
        </p:nvSpPr>
        <p:spPr>
          <a:xfrm>
            <a:off x="6785109" y="959709"/>
            <a:ext cx="4105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Simulation of </a:t>
            </a:r>
            <a:r>
              <a:rPr lang="fr-FR" b="1" dirty="0" err="1"/>
              <a:t>tumour</a:t>
            </a:r>
            <a:r>
              <a:rPr lang="fr-FR" dirty="0"/>
              <a:t> </a:t>
            </a:r>
            <a:r>
              <a:rPr lang="fr-FR" b="1" dirty="0" err="1"/>
              <a:t>growth</a:t>
            </a:r>
            <a:r>
              <a:rPr lang="fr-FR" dirty="0"/>
              <a:t> and </a:t>
            </a:r>
            <a:r>
              <a:rPr lang="fr-FR" b="1" dirty="0" err="1"/>
              <a:t>response</a:t>
            </a:r>
            <a:r>
              <a:rPr lang="fr-FR" dirty="0"/>
              <a:t> to </a:t>
            </a:r>
            <a:r>
              <a:rPr lang="fr-FR" b="1" dirty="0"/>
              <a:t>RT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562B347-2D1C-49C5-9443-F062B5DF5476}"/>
              </a:ext>
            </a:extLst>
          </p:cNvPr>
          <p:cNvSpPr txBox="1"/>
          <p:nvPr/>
        </p:nvSpPr>
        <p:spPr>
          <a:xfrm>
            <a:off x="6908168" y="2125640"/>
            <a:ext cx="3859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Digital</a:t>
            </a:r>
            <a:r>
              <a:rPr lang="fr-FR" dirty="0"/>
              <a:t> </a:t>
            </a:r>
            <a:r>
              <a:rPr lang="fr-FR" b="1" dirty="0" err="1"/>
              <a:t>twins</a:t>
            </a:r>
            <a:r>
              <a:rPr lang="fr-FR" dirty="0"/>
              <a:t> construction </a:t>
            </a:r>
            <a:r>
              <a:rPr lang="fr-FR" dirty="0" err="1"/>
              <a:t>from</a:t>
            </a:r>
            <a:r>
              <a:rPr lang="fr-FR" dirty="0"/>
              <a:t> multi-source data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688C1084-A88C-414D-9013-B96409F19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0"/>
          <a:stretch/>
        </p:blipFill>
        <p:spPr>
          <a:xfrm>
            <a:off x="5983259" y="1786289"/>
            <a:ext cx="869408" cy="1017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9BFB33A0-021E-49B6-B2D0-47A8A7705D5F}"/>
              </a:ext>
            </a:extLst>
          </p:cNvPr>
          <p:cNvSpPr txBox="1"/>
          <p:nvPr/>
        </p:nvSpPr>
        <p:spPr>
          <a:xfrm>
            <a:off x="4868356" y="1831978"/>
            <a:ext cx="914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>
                <a:solidFill>
                  <a:srgbClr val="C00000"/>
                </a:solidFill>
              </a:rPr>
              <a:t>Tumour</a:t>
            </a:r>
            <a:endParaRPr lang="fr-FR" sz="1200" dirty="0">
              <a:solidFill>
                <a:srgbClr val="C00000"/>
              </a:solidFill>
            </a:endParaRPr>
          </a:p>
          <a:p>
            <a:pPr algn="ctr"/>
            <a:r>
              <a:rPr lang="fr-FR" sz="1200" dirty="0" err="1">
                <a:solidFill>
                  <a:srgbClr val="C00000"/>
                </a:solidFill>
              </a:rPr>
              <a:t>delineation</a:t>
            </a:r>
            <a:endParaRPr lang="fr-FR" sz="1200" dirty="0">
              <a:solidFill>
                <a:srgbClr val="C00000"/>
              </a:solidFill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C2537639-CC7D-4E5E-9C01-A4814B0EB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025" y="1909555"/>
            <a:ext cx="869409" cy="966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B5489015-1CDA-4FB2-ABCD-BF51C4EA9250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783110" y="2062811"/>
            <a:ext cx="731860" cy="230832"/>
          </a:xfrm>
          <a:prstGeom prst="straightConnector1">
            <a:avLst/>
          </a:prstGeom>
          <a:ln w="19050">
            <a:solidFill>
              <a:srgbClr val="C0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4" descr="Résultat d’images pour HISTOPATHOLOGIE cancer PROSTATE">
            <a:extLst>
              <a:ext uri="{FF2B5EF4-FFF2-40B4-BE49-F238E27FC236}">
                <a16:creationId xmlns:a16="http://schemas.microsoft.com/office/drawing/2014/main" id="{88AF85AB-D159-4581-8172-C8ABD367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441" y="2022245"/>
            <a:ext cx="1062564" cy="70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Résultat d’images pour perfusion data  MRI prostate">
            <a:extLst>
              <a:ext uri="{FF2B5EF4-FFF2-40B4-BE49-F238E27FC236}">
                <a16:creationId xmlns:a16="http://schemas.microsoft.com/office/drawing/2014/main" id="{51A70E42-0825-4E60-9583-CA1D19914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982" y="2441279"/>
            <a:ext cx="861601" cy="5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EC491567-EA9C-4DD4-AA0D-A6F48B15DA33}"/>
              </a:ext>
            </a:extLst>
          </p:cNvPr>
          <p:cNvSpPr txBox="1"/>
          <p:nvPr/>
        </p:nvSpPr>
        <p:spPr>
          <a:xfrm>
            <a:off x="517063" y="6009354"/>
            <a:ext cx="5014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latin typeface="+mn-lt"/>
              </a:rPr>
              <a:t>Towards a Reduced In Silico Model Predicting Biochemical Recurrence After Radiotherapy in Prostate Cancer</a:t>
            </a:r>
            <a:r>
              <a:rPr lang="en-US" sz="1200" i="1" dirty="0">
                <a:latin typeface="+mn-lt"/>
              </a:rPr>
              <a:t>, Sosa-Marrero et al. 2021</a:t>
            </a:r>
            <a:endParaRPr lang="fr-FR" sz="1200" i="1" dirty="0">
              <a:latin typeface="+mn-lt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602DD91-FD3D-4508-9E7C-9AB3F47ABC8E}"/>
              </a:ext>
            </a:extLst>
          </p:cNvPr>
          <p:cNvSpPr txBox="1"/>
          <p:nvPr/>
        </p:nvSpPr>
        <p:spPr>
          <a:xfrm>
            <a:off x="6586532" y="6008634"/>
            <a:ext cx="5087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i="1" dirty="0">
                <a:latin typeface="+mn-lt"/>
                <a:cs typeface="Arial" panose="020B0604020202020204" pitchFamily="34" charset="0"/>
              </a:rPr>
              <a:t>A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Multiformalism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and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Multiresolution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Modelling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Environment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: Application to the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Cardiovascular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System and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its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Regulation</a:t>
            </a:r>
            <a:r>
              <a:rPr lang="fr-FR" sz="1200" i="1" dirty="0">
                <a:latin typeface="+mn-lt"/>
                <a:cs typeface="Arial" panose="020B0604020202020204" pitchFamily="34" charset="0"/>
              </a:rPr>
              <a:t>, Hernández et al. 2009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DC4848A3-950B-4832-B6EC-65C2C635C4FA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10/16</a:t>
            </a:r>
          </a:p>
        </p:txBody>
      </p:sp>
    </p:spTree>
    <p:extLst>
      <p:ext uri="{BB962C8B-B14F-4D97-AF65-F5344CB8AC3E}">
        <p14:creationId xmlns:p14="http://schemas.microsoft.com/office/powerpoint/2010/main" val="3079088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Context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2711369" y="374778"/>
            <a:ext cx="676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latin typeface="+mj-lt"/>
              </a:rPr>
              <a:t>Computational</a:t>
            </a:r>
            <a:r>
              <a:rPr lang="fr-FR" sz="2400" b="1" dirty="0">
                <a:latin typeface="+mj-lt"/>
              </a:rPr>
              <a:t> digital </a:t>
            </a:r>
            <a:r>
              <a:rPr lang="fr-FR" sz="2400" b="1" dirty="0" err="1">
                <a:latin typeface="+mj-lt"/>
              </a:rPr>
              <a:t>twin</a:t>
            </a:r>
            <a:r>
              <a:rPr lang="fr-FR" sz="2400" b="1" dirty="0">
                <a:latin typeface="+mj-lt"/>
              </a:rPr>
              <a:t> model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FC6B6EB-5A79-4BB0-8427-8D8F8D5A578F}"/>
              </a:ext>
            </a:extLst>
          </p:cNvPr>
          <p:cNvSpPr txBox="1"/>
          <p:nvPr/>
        </p:nvSpPr>
        <p:spPr>
          <a:xfrm>
            <a:off x="6785109" y="959709"/>
            <a:ext cx="4105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Simulation of </a:t>
            </a:r>
            <a:r>
              <a:rPr lang="fr-FR" b="1" dirty="0" err="1"/>
              <a:t>tumour</a:t>
            </a:r>
            <a:r>
              <a:rPr lang="fr-FR" dirty="0"/>
              <a:t> </a:t>
            </a:r>
            <a:r>
              <a:rPr lang="fr-FR" b="1" dirty="0" err="1"/>
              <a:t>growth</a:t>
            </a:r>
            <a:r>
              <a:rPr lang="fr-FR" dirty="0"/>
              <a:t> and </a:t>
            </a:r>
            <a:r>
              <a:rPr lang="fr-FR" b="1" dirty="0" err="1"/>
              <a:t>response</a:t>
            </a:r>
            <a:r>
              <a:rPr lang="fr-FR" dirty="0"/>
              <a:t> to </a:t>
            </a:r>
            <a:r>
              <a:rPr lang="fr-FR" b="1" dirty="0"/>
              <a:t>RT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562B347-2D1C-49C5-9443-F062B5DF5476}"/>
              </a:ext>
            </a:extLst>
          </p:cNvPr>
          <p:cNvSpPr txBox="1"/>
          <p:nvPr/>
        </p:nvSpPr>
        <p:spPr>
          <a:xfrm>
            <a:off x="6908168" y="2125640"/>
            <a:ext cx="3859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Digital</a:t>
            </a:r>
            <a:r>
              <a:rPr lang="fr-FR" dirty="0"/>
              <a:t> </a:t>
            </a:r>
            <a:r>
              <a:rPr lang="fr-FR" b="1" dirty="0" err="1"/>
              <a:t>twins</a:t>
            </a:r>
            <a:r>
              <a:rPr lang="fr-FR" dirty="0"/>
              <a:t> construction </a:t>
            </a:r>
            <a:r>
              <a:rPr lang="fr-FR" dirty="0" err="1"/>
              <a:t>from</a:t>
            </a:r>
            <a:r>
              <a:rPr lang="fr-FR" dirty="0"/>
              <a:t> multi-source data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688C1084-A88C-414D-9013-B96409F19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0"/>
          <a:stretch/>
        </p:blipFill>
        <p:spPr>
          <a:xfrm>
            <a:off x="5983259" y="1786289"/>
            <a:ext cx="869408" cy="1017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9BFB33A0-021E-49B6-B2D0-47A8A7705D5F}"/>
              </a:ext>
            </a:extLst>
          </p:cNvPr>
          <p:cNvSpPr txBox="1"/>
          <p:nvPr/>
        </p:nvSpPr>
        <p:spPr>
          <a:xfrm>
            <a:off x="4868356" y="1831978"/>
            <a:ext cx="914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>
                <a:solidFill>
                  <a:srgbClr val="C00000"/>
                </a:solidFill>
              </a:rPr>
              <a:t>Tumour</a:t>
            </a:r>
            <a:endParaRPr lang="fr-FR" sz="1200" dirty="0">
              <a:solidFill>
                <a:srgbClr val="C00000"/>
              </a:solidFill>
            </a:endParaRPr>
          </a:p>
          <a:p>
            <a:pPr algn="ctr"/>
            <a:r>
              <a:rPr lang="fr-FR" sz="1200" dirty="0" err="1">
                <a:solidFill>
                  <a:srgbClr val="C00000"/>
                </a:solidFill>
              </a:rPr>
              <a:t>delineation</a:t>
            </a:r>
            <a:endParaRPr lang="fr-FR" sz="1200" dirty="0">
              <a:solidFill>
                <a:srgbClr val="C00000"/>
              </a:solidFill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C2537639-CC7D-4E5E-9C01-A4814B0EB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025" y="1909555"/>
            <a:ext cx="869409" cy="966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B5489015-1CDA-4FB2-ABCD-BF51C4EA9250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783110" y="2062811"/>
            <a:ext cx="731860" cy="230832"/>
          </a:xfrm>
          <a:prstGeom prst="straightConnector1">
            <a:avLst/>
          </a:prstGeom>
          <a:ln w="19050">
            <a:solidFill>
              <a:srgbClr val="C0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4" descr="Résultat d’images pour HISTOPATHOLOGIE cancer PROSTATE">
            <a:extLst>
              <a:ext uri="{FF2B5EF4-FFF2-40B4-BE49-F238E27FC236}">
                <a16:creationId xmlns:a16="http://schemas.microsoft.com/office/drawing/2014/main" id="{88AF85AB-D159-4581-8172-C8ABD367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441" y="2022245"/>
            <a:ext cx="1062564" cy="70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Résultat d’images pour perfusion data  MRI prostate">
            <a:extLst>
              <a:ext uri="{FF2B5EF4-FFF2-40B4-BE49-F238E27FC236}">
                <a16:creationId xmlns:a16="http://schemas.microsoft.com/office/drawing/2014/main" id="{51A70E42-0825-4E60-9583-CA1D19914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982" y="2441279"/>
            <a:ext cx="861601" cy="5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EC491567-EA9C-4DD4-AA0D-A6F48B15DA33}"/>
              </a:ext>
            </a:extLst>
          </p:cNvPr>
          <p:cNvSpPr txBox="1"/>
          <p:nvPr/>
        </p:nvSpPr>
        <p:spPr>
          <a:xfrm>
            <a:off x="517063" y="6009354"/>
            <a:ext cx="5014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latin typeface="+mn-lt"/>
              </a:rPr>
              <a:t>Towards a Reduced In Silico Model Predicting Biochemical Recurrence After Radiotherapy in Prostate Cancer</a:t>
            </a:r>
            <a:r>
              <a:rPr lang="en-US" sz="1200" i="1" dirty="0">
                <a:latin typeface="+mn-lt"/>
              </a:rPr>
              <a:t>, Sosa-Marrero et al. 2021</a:t>
            </a:r>
            <a:endParaRPr lang="fr-FR" sz="1200" i="1" dirty="0">
              <a:latin typeface="+mn-lt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602DD91-FD3D-4508-9E7C-9AB3F47ABC8E}"/>
              </a:ext>
            </a:extLst>
          </p:cNvPr>
          <p:cNvSpPr txBox="1"/>
          <p:nvPr/>
        </p:nvSpPr>
        <p:spPr>
          <a:xfrm>
            <a:off x="6586532" y="6008634"/>
            <a:ext cx="5087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i="1" dirty="0">
                <a:latin typeface="+mn-lt"/>
                <a:cs typeface="Arial" panose="020B0604020202020204" pitchFamily="34" charset="0"/>
              </a:rPr>
              <a:t>A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Multiformalism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and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Multiresolution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Modelling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Environment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: Application to the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Cardiovascular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System and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its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Regulation</a:t>
            </a:r>
            <a:r>
              <a:rPr lang="fr-FR" sz="1200" i="1" dirty="0">
                <a:latin typeface="+mn-lt"/>
                <a:cs typeface="Arial" panose="020B0604020202020204" pitchFamily="34" charset="0"/>
              </a:rPr>
              <a:t>, Hernández et al. 2009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CB5A0A81-7273-4371-A367-C417A0AFD6E1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10/16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0DF20D4D-6AB2-43A5-A216-BEC239EBEF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57" y="3608264"/>
            <a:ext cx="1931130" cy="354336"/>
          </a:xfrm>
          <a:prstGeom prst="rect">
            <a:avLst/>
          </a:prstGeom>
        </p:spPr>
      </p:pic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4B8E6A88-65F3-49FE-89B1-4F18A757B385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8837822" y="2771971"/>
            <a:ext cx="0" cy="836293"/>
          </a:xfrm>
          <a:prstGeom prst="straightConnector1">
            <a:avLst/>
          </a:prstGeom>
          <a:ln w="1905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age 47">
            <a:extLst>
              <a:ext uri="{FF2B5EF4-FFF2-40B4-BE49-F238E27FC236}">
                <a16:creationId xmlns:a16="http://schemas.microsoft.com/office/drawing/2014/main" id="{D3E9BEB3-279D-4594-BE0D-046C3FA43A9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307" b="8128"/>
          <a:stretch/>
        </p:blipFill>
        <p:spPr>
          <a:xfrm>
            <a:off x="90741" y="2441279"/>
            <a:ext cx="5692369" cy="316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14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Context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2711369" y="374778"/>
            <a:ext cx="676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latin typeface="+mj-lt"/>
              </a:rPr>
              <a:t>Computational</a:t>
            </a:r>
            <a:r>
              <a:rPr lang="fr-FR" sz="2400" b="1" dirty="0">
                <a:latin typeface="+mj-lt"/>
              </a:rPr>
              <a:t> digital </a:t>
            </a:r>
            <a:r>
              <a:rPr lang="fr-FR" sz="2400" b="1" dirty="0" err="1">
                <a:latin typeface="+mj-lt"/>
              </a:rPr>
              <a:t>twin</a:t>
            </a:r>
            <a:r>
              <a:rPr lang="fr-FR" sz="2400" b="1" dirty="0">
                <a:latin typeface="+mj-lt"/>
              </a:rPr>
              <a:t> model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FC6B6EB-5A79-4BB0-8427-8D8F8D5A578F}"/>
              </a:ext>
            </a:extLst>
          </p:cNvPr>
          <p:cNvSpPr txBox="1"/>
          <p:nvPr/>
        </p:nvSpPr>
        <p:spPr>
          <a:xfrm>
            <a:off x="6785109" y="959709"/>
            <a:ext cx="4105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Simulation of </a:t>
            </a:r>
            <a:r>
              <a:rPr lang="fr-FR" b="1" dirty="0" err="1"/>
              <a:t>tumour</a:t>
            </a:r>
            <a:r>
              <a:rPr lang="fr-FR" dirty="0"/>
              <a:t> </a:t>
            </a:r>
            <a:r>
              <a:rPr lang="fr-FR" b="1" dirty="0" err="1"/>
              <a:t>growth</a:t>
            </a:r>
            <a:r>
              <a:rPr lang="fr-FR" dirty="0"/>
              <a:t> and </a:t>
            </a:r>
            <a:r>
              <a:rPr lang="fr-FR" b="1" dirty="0" err="1"/>
              <a:t>response</a:t>
            </a:r>
            <a:r>
              <a:rPr lang="fr-FR" dirty="0"/>
              <a:t> to </a:t>
            </a:r>
            <a:r>
              <a:rPr lang="fr-FR" b="1" dirty="0"/>
              <a:t>RT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562B347-2D1C-49C5-9443-F062B5DF5476}"/>
              </a:ext>
            </a:extLst>
          </p:cNvPr>
          <p:cNvSpPr txBox="1"/>
          <p:nvPr/>
        </p:nvSpPr>
        <p:spPr>
          <a:xfrm>
            <a:off x="6908168" y="2125640"/>
            <a:ext cx="3859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Digital</a:t>
            </a:r>
            <a:r>
              <a:rPr lang="fr-FR" dirty="0"/>
              <a:t> </a:t>
            </a:r>
            <a:r>
              <a:rPr lang="fr-FR" b="1" dirty="0" err="1"/>
              <a:t>twins</a:t>
            </a:r>
            <a:r>
              <a:rPr lang="fr-FR" dirty="0"/>
              <a:t> construction </a:t>
            </a:r>
            <a:r>
              <a:rPr lang="fr-FR" dirty="0" err="1"/>
              <a:t>from</a:t>
            </a:r>
            <a:r>
              <a:rPr lang="fr-FR" dirty="0"/>
              <a:t> multi-source data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688C1084-A88C-414D-9013-B96409F19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0"/>
          <a:stretch/>
        </p:blipFill>
        <p:spPr>
          <a:xfrm>
            <a:off x="5983259" y="1786289"/>
            <a:ext cx="869408" cy="1017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9BFB33A0-021E-49B6-B2D0-47A8A7705D5F}"/>
              </a:ext>
            </a:extLst>
          </p:cNvPr>
          <p:cNvSpPr txBox="1"/>
          <p:nvPr/>
        </p:nvSpPr>
        <p:spPr>
          <a:xfrm>
            <a:off x="4868356" y="1831978"/>
            <a:ext cx="914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>
                <a:solidFill>
                  <a:srgbClr val="C00000"/>
                </a:solidFill>
              </a:rPr>
              <a:t>Tumour</a:t>
            </a:r>
            <a:endParaRPr lang="fr-FR" sz="1200" dirty="0">
              <a:solidFill>
                <a:srgbClr val="C00000"/>
              </a:solidFill>
            </a:endParaRPr>
          </a:p>
          <a:p>
            <a:pPr algn="ctr"/>
            <a:r>
              <a:rPr lang="fr-FR" sz="1200" dirty="0" err="1">
                <a:solidFill>
                  <a:srgbClr val="C00000"/>
                </a:solidFill>
              </a:rPr>
              <a:t>delineation</a:t>
            </a:r>
            <a:endParaRPr lang="fr-FR" sz="1200" dirty="0">
              <a:solidFill>
                <a:srgbClr val="C00000"/>
              </a:solidFill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C2537639-CC7D-4E5E-9C01-A4814B0EB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025" y="1909555"/>
            <a:ext cx="869409" cy="966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B5489015-1CDA-4FB2-ABCD-BF51C4EA9250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783110" y="2062811"/>
            <a:ext cx="731860" cy="230832"/>
          </a:xfrm>
          <a:prstGeom prst="straightConnector1">
            <a:avLst/>
          </a:prstGeom>
          <a:ln w="19050">
            <a:solidFill>
              <a:srgbClr val="C0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4" descr="Résultat d’images pour HISTOPATHOLOGIE cancer PROSTATE">
            <a:extLst>
              <a:ext uri="{FF2B5EF4-FFF2-40B4-BE49-F238E27FC236}">
                <a16:creationId xmlns:a16="http://schemas.microsoft.com/office/drawing/2014/main" id="{88AF85AB-D159-4581-8172-C8ABD367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441" y="2022245"/>
            <a:ext cx="1062564" cy="70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Résultat d’images pour perfusion data  MRI prostate">
            <a:extLst>
              <a:ext uri="{FF2B5EF4-FFF2-40B4-BE49-F238E27FC236}">
                <a16:creationId xmlns:a16="http://schemas.microsoft.com/office/drawing/2014/main" id="{51A70E42-0825-4E60-9583-CA1D19914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982" y="2441279"/>
            <a:ext cx="861601" cy="5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EC491567-EA9C-4DD4-AA0D-A6F48B15DA33}"/>
              </a:ext>
            </a:extLst>
          </p:cNvPr>
          <p:cNvSpPr txBox="1"/>
          <p:nvPr/>
        </p:nvSpPr>
        <p:spPr>
          <a:xfrm>
            <a:off x="517063" y="6009354"/>
            <a:ext cx="5014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latin typeface="+mn-lt"/>
              </a:rPr>
              <a:t>Towards a Reduced In Silico Model Predicting Biochemical Recurrence After Radiotherapy in Prostate Cancer</a:t>
            </a:r>
            <a:r>
              <a:rPr lang="en-US" sz="1200" i="1" dirty="0">
                <a:latin typeface="+mn-lt"/>
              </a:rPr>
              <a:t>, Sosa-Marrero et al. 2021</a:t>
            </a:r>
            <a:endParaRPr lang="fr-FR" sz="1200" i="1" dirty="0">
              <a:latin typeface="+mn-lt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602DD91-FD3D-4508-9E7C-9AB3F47ABC8E}"/>
              </a:ext>
            </a:extLst>
          </p:cNvPr>
          <p:cNvSpPr txBox="1"/>
          <p:nvPr/>
        </p:nvSpPr>
        <p:spPr>
          <a:xfrm>
            <a:off x="6586532" y="6008634"/>
            <a:ext cx="5087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i="1" dirty="0">
                <a:latin typeface="+mn-lt"/>
                <a:cs typeface="Arial" panose="020B0604020202020204" pitchFamily="34" charset="0"/>
              </a:rPr>
              <a:t>A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Multiformalism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and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Multiresolution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Modelling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Environment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: Application to the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Cardiovascular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System and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its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Regulation</a:t>
            </a:r>
            <a:r>
              <a:rPr lang="fr-FR" sz="1200" i="1" dirty="0">
                <a:latin typeface="+mn-lt"/>
                <a:cs typeface="Arial" panose="020B0604020202020204" pitchFamily="34" charset="0"/>
              </a:rPr>
              <a:t>, Hernández et al. 2009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D47E9274-4B18-4C6E-BF8F-8EB2C92E4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57" y="3608264"/>
            <a:ext cx="1931130" cy="354336"/>
          </a:xfrm>
          <a:prstGeom prst="rect">
            <a:avLst/>
          </a:prstGeom>
        </p:spPr>
      </p:pic>
      <p:grpSp>
        <p:nvGrpSpPr>
          <p:cNvPr id="43" name="Groupe 42">
            <a:extLst>
              <a:ext uri="{FF2B5EF4-FFF2-40B4-BE49-F238E27FC236}">
                <a16:creationId xmlns:a16="http://schemas.microsoft.com/office/drawing/2014/main" id="{891BD371-7EBC-4DE1-9BE1-5B063BC8C4C9}"/>
              </a:ext>
            </a:extLst>
          </p:cNvPr>
          <p:cNvGrpSpPr/>
          <p:nvPr/>
        </p:nvGrpSpPr>
        <p:grpSpPr>
          <a:xfrm>
            <a:off x="6137455" y="3147188"/>
            <a:ext cx="1649797" cy="520869"/>
            <a:chOff x="6274137" y="1636565"/>
            <a:chExt cx="1649797" cy="520869"/>
          </a:xfrm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986164C4-E41F-4ABF-A48E-1CE9CE2B4F98}"/>
                </a:ext>
              </a:extLst>
            </p:cNvPr>
            <p:cNvSpPr/>
            <p:nvPr/>
          </p:nvSpPr>
          <p:spPr>
            <a:xfrm>
              <a:off x="6274137" y="1666515"/>
              <a:ext cx="1649797" cy="46166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fr-FR" sz="1400" b="1" dirty="0" err="1">
                  <a:solidFill>
                    <a:schemeClr val="tx1"/>
                  </a:solidFill>
                </a:rPr>
                <a:t>Oxygenation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p:pic>
          <p:nvPicPr>
            <p:cNvPr id="45" name="Picture 6" descr="Blood, oxygen, o2, diatomic, molecule, bubbles icon - Download on ...">
              <a:extLst>
                <a:ext uri="{FF2B5EF4-FFF2-40B4-BE49-F238E27FC236}">
                  <a16:creationId xmlns:a16="http://schemas.microsoft.com/office/drawing/2014/main" id="{D0204B5A-D4B2-4BE2-9CE0-BC809E4F18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6720" y="1636565"/>
              <a:ext cx="520869" cy="520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14DC0129-F172-45B3-9C46-78795C8641C1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8837822" y="2771971"/>
            <a:ext cx="0" cy="836293"/>
          </a:xfrm>
          <a:prstGeom prst="straightConnector1">
            <a:avLst/>
          </a:prstGeom>
          <a:ln w="1905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52211687-8AB7-47B6-8C62-6C1C16BAF4F9}"/>
              </a:ext>
            </a:extLst>
          </p:cNvPr>
          <p:cNvGrpSpPr/>
          <p:nvPr/>
        </p:nvGrpSpPr>
        <p:grpSpPr>
          <a:xfrm>
            <a:off x="9593315" y="3168457"/>
            <a:ext cx="1596820" cy="468502"/>
            <a:chOff x="10153356" y="1761568"/>
            <a:chExt cx="1596820" cy="514539"/>
          </a:xfrm>
        </p:grpSpPr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E620F8D6-C5A9-4A68-A16D-10DB94C9164A}"/>
                </a:ext>
              </a:extLst>
            </p:cNvPr>
            <p:cNvSpPr/>
            <p:nvPr/>
          </p:nvSpPr>
          <p:spPr>
            <a:xfrm>
              <a:off x="10153356" y="1761568"/>
              <a:ext cx="1596820" cy="51453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fr-FR" sz="1400" b="1" dirty="0" err="1">
                  <a:solidFill>
                    <a:schemeClr val="tx1"/>
                  </a:solidFill>
                </a:rPr>
                <a:t>Angiogenesis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p:pic>
          <p:nvPicPr>
            <p:cNvPr id="71" name="Picture 8" descr="Artery, blood, capillary, health, red, vein, vessel icon - Download on ...">
              <a:extLst>
                <a:ext uri="{FF2B5EF4-FFF2-40B4-BE49-F238E27FC236}">
                  <a16:creationId xmlns:a16="http://schemas.microsoft.com/office/drawing/2014/main" id="{71EBBABA-7BFF-4ECA-BC58-B1F4725660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2515" y="1786883"/>
              <a:ext cx="461665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AC21E66-BFB7-4F97-B007-E235F94BD23E}"/>
                  </a:ext>
                </a:extLst>
              </p:cNvPr>
              <p:cNvSpPr txBox="1"/>
              <p:nvPr/>
            </p:nvSpPr>
            <p:spPr>
              <a:xfrm>
                <a:off x="941332" y="4587779"/>
                <a:ext cx="4035880" cy="61991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𝑽𝑬𝑮𝑭</m:t>
                          </m:r>
                        </m:sup>
                      </m:sSup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AC21E66-BFB7-4F97-B007-E235F94BD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32" y="4587779"/>
                <a:ext cx="4035880" cy="61991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A75CB8C2-B706-4112-BD95-4D6EDCCFC37F}"/>
                  </a:ext>
                </a:extLst>
              </p:cNvPr>
              <p:cNvSpPr txBox="1"/>
              <p:nvPr/>
            </p:nvSpPr>
            <p:spPr>
              <a:xfrm>
                <a:off x="451780" y="2771971"/>
                <a:ext cx="5014987" cy="61991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sSub>
                            <m:sSubPr>
                              <m:ctrlPr>
                                <a:rPr lang="fr-F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fr-F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p>
                      </m:sSup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A75CB8C2-B706-4112-BD95-4D6EDCCFC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80" y="2771971"/>
                <a:ext cx="5014987" cy="6199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6" descr="Blood, oxygen, o2, diatomic, molecule, bubbles icon - Download on ...">
            <a:extLst>
              <a:ext uri="{FF2B5EF4-FFF2-40B4-BE49-F238E27FC236}">
                <a16:creationId xmlns:a16="http://schemas.microsoft.com/office/drawing/2014/main" id="{1D94FC76-9A83-4E8B-9C2C-5FF978F9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315" y="2265119"/>
            <a:ext cx="611027" cy="52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Artery, blood, capillary, health, red, vein, vessel icon - Download on ...">
            <a:extLst>
              <a:ext uri="{FF2B5EF4-FFF2-40B4-BE49-F238E27FC236}">
                <a16:creationId xmlns:a16="http://schemas.microsoft.com/office/drawing/2014/main" id="{02B27498-4D45-4BE4-871C-98774584D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85" y="4183119"/>
            <a:ext cx="541575" cy="42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C7F0931-E28E-4D22-B721-ED8E4F20DC97}"/>
              </a:ext>
            </a:extLst>
          </p:cNvPr>
          <p:cNvSpPr txBox="1"/>
          <p:nvPr/>
        </p:nvSpPr>
        <p:spPr>
          <a:xfrm>
            <a:off x="1300546" y="1504844"/>
            <a:ext cx="332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 err="1"/>
              <a:t>Reaction</a:t>
            </a:r>
            <a:r>
              <a:rPr lang="fr-FR" b="1" u="sng" dirty="0"/>
              <a:t>-diffusion </a:t>
            </a:r>
            <a:r>
              <a:rPr lang="fr-FR" b="1" u="sng" dirty="0" err="1"/>
              <a:t>equations</a:t>
            </a:r>
            <a:endParaRPr lang="fr-FR" b="1" u="sng" dirty="0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CB5A0A81-7273-4371-A367-C417A0AFD6E1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10/16</a:t>
            </a:r>
          </a:p>
        </p:txBody>
      </p:sp>
    </p:spTree>
    <p:extLst>
      <p:ext uri="{BB962C8B-B14F-4D97-AF65-F5344CB8AC3E}">
        <p14:creationId xmlns:p14="http://schemas.microsoft.com/office/powerpoint/2010/main" val="691655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Context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2711369" y="374778"/>
            <a:ext cx="676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latin typeface="+mj-lt"/>
              </a:rPr>
              <a:t>Computational</a:t>
            </a:r>
            <a:r>
              <a:rPr lang="fr-FR" sz="2400" b="1" dirty="0">
                <a:latin typeface="+mj-lt"/>
              </a:rPr>
              <a:t> digital </a:t>
            </a:r>
            <a:r>
              <a:rPr lang="fr-FR" sz="2400" b="1" dirty="0" err="1">
                <a:latin typeface="+mj-lt"/>
              </a:rPr>
              <a:t>twin</a:t>
            </a:r>
            <a:r>
              <a:rPr lang="fr-FR" sz="2400" b="1" dirty="0">
                <a:latin typeface="+mj-lt"/>
              </a:rPr>
              <a:t> model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FC6B6EB-5A79-4BB0-8427-8D8F8D5A578F}"/>
              </a:ext>
            </a:extLst>
          </p:cNvPr>
          <p:cNvSpPr txBox="1"/>
          <p:nvPr/>
        </p:nvSpPr>
        <p:spPr>
          <a:xfrm>
            <a:off x="6785109" y="959709"/>
            <a:ext cx="4105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Simulation of </a:t>
            </a:r>
            <a:r>
              <a:rPr lang="fr-FR" b="1" dirty="0" err="1"/>
              <a:t>tumour</a:t>
            </a:r>
            <a:r>
              <a:rPr lang="fr-FR" dirty="0"/>
              <a:t> </a:t>
            </a:r>
            <a:r>
              <a:rPr lang="fr-FR" b="1" dirty="0" err="1"/>
              <a:t>growth</a:t>
            </a:r>
            <a:r>
              <a:rPr lang="fr-FR" dirty="0"/>
              <a:t> and </a:t>
            </a:r>
            <a:r>
              <a:rPr lang="fr-FR" b="1" dirty="0" err="1"/>
              <a:t>response</a:t>
            </a:r>
            <a:r>
              <a:rPr lang="fr-FR" dirty="0"/>
              <a:t> to </a:t>
            </a:r>
            <a:r>
              <a:rPr lang="fr-FR" b="1" dirty="0"/>
              <a:t>RT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562B347-2D1C-49C5-9443-F062B5DF5476}"/>
              </a:ext>
            </a:extLst>
          </p:cNvPr>
          <p:cNvSpPr txBox="1"/>
          <p:nvPr/>
        </p:nvSpPr>
        <p:spPr>
          <a:xfrm>
            <a:off x="6908168" y="2125640"/>
            <a:ext cx="3859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Digital</a:t>
            </a:r>
            <a:r>
              <a:rPr lang="fr-FR" dirty="0"/>
              <a:t> </a:t>
            </a:r>
            <a:r>
              <a:rPr lang="fr-FR" b="1" dirty="0" err="1"/>
              <a:t>twins</a:t>
            </a:r>
            <a:r>
              <a:rPr lang="fr-FR" dirty="0"/>
              <a:t> construction </a:t>
            </a:r>
            <a:r>
              <a:rPr lang="fr-FR" dirty="0" err="1"/>
              <a:t>from</a:t>
            </a:r>
            <a:r>
              <a:rPr lang="fr-FR" dirty="0"/>
              <a:t> multi-source data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688C1084-A88C-414D-9013-B96409F19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0"/>
          <a:stretch/>
        </p:blipFill>
        <p:spPr>
          <a:xfrm>
            <a:off x="5983259" y="1786289"/>
            <a:ext cx="869408" cy="1017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9BFB33A0-021E-49B6-B2D0-47A8A7705D5F}"/>
              </a:ext>
            </a:extLst>
          </p:cNvPr>
          <p:cNvSpPr txBox="1"/>
          <p:nvPr/>
        </p:nvSpPr>
        <p:spPr>
          <a:xfrm>
            <a:off x="4868356" y="1831978"/>
            <a:ext cx="914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>
                <a:solidFill>
                  <a:srgbClr val="C00000"/>
                </a:solidFill>
              </a:rPr>
              <a:t>Tumour</a:t>
            </a:r>
            <a:endParaRPr lang="fr-FR" sz="1200" dirty="0">
              <a:solidFill>
                <a:srgbClr val="C00000"/>
              </a:solidFill>
            </a:endParaRPr>
          </a:p>
          <a:p>
            <a:pPr algn="ctr"/>
            <a:r>
              <a:rPr lang="fr-FR" sz="1200" dirty="0" err="1">
                <a:solidFill>
                  <a:srgbClr val="C00000"/>
                </a:solidFill>
              </a:rPr>
              <a:t>delineation</a:t>
            </a:r>
            <a:endParaRPr lang="fr-FR" sz="1200" dirty="0">
              <a:solidFill>
                <a:srgbClr val="C00000"/>
              </a:solidFill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C2537639-CC7D-4E5E-9C01-A4814B0EB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025" y="1909555"/>
            <a:ext cx="869409" cy="966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B5489015-1CDA-4FB2-ABCD-BF51C4EA9250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783110" y="2062811"/>
            <a:ext cx="731860" cy="230832"/>
          </a:xfrm>
          <a:prstGeom prst="straightConnector1">
            <a:avLst/>
          </a:prstGeom>
          <a:ln w="19050">
            <a:solidFill>
              <a:srgbClr val="C0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4" descr="Résultat d’images pour HISTOPATHOLOGIE cancer PROSTATE">
            <a:extLst>
              <a:ext uri="{FF2B5EF4-FFF2-40B4-BE49-F238E27FC236}">
                <a16:creationId xmlns:a16="http://schemas.microsoft.com/office/drawing/2014/main" id="{88AF85AB-D159-4581-8172-C8ABD367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441" y="2022245"/>
            <a:ext cx="1062564" cy="70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Résultat d’images pour perfusion data  MRI prostate">
            <a:extLst>
              <a:ext uri="{FF2B5EF4-FFF2-40B4-BE49-F238E27FC236}">
                <a16:creationId xmlns:a16="http://schemas.microsoft.com/office/drawing/2014/main" id="{51A70E42-0825-4E60-9583-CA1D19914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982" y="2441279"/>
            <a:ext cx="861601" cy="5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EC491567-EA9C-4DD4-AA0D-A6F48B15DA33}"/>
              </a:ext>
            </a:extLst>
          </p:cNvPr>
          <p:cNvSpPr txBox="1"/>
          <p:nvPr/>
        </p:nvSpPr>
        <p:spPr>
          <a:xfrm>
            <a:off x="517063" y="6009354"/>
            <a:ext cx="5014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latin typeface="+mn-lt"/>
              </a:rPr>
              <a:t>Towards a Reduced In Silico Model Predicting Biochemical Recurrence After Radiotherapy in Prostate Cancer</a:t>
            </a:r>
            <a:r>
              <a:rPr lang="en-US" sz="1200" i="1" dirty="0">
                <a:latin typeface="+mn-lt"/>
              </a:rPr>
              <a:t>, Sosa-Marrero et al. 2021</a:t>
            </a:r>
            <a:endParaRPr lang="fr-FR" sz="1200" i="1" dirty="0">
              <a:latin typeface="+mn-lt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602DD91-FD3D-4508-9E7C-9AB3F47ABC8E}"/>
              </a:ext>
            </a:extLst>
          </p:cNvPr>
          <p:cNvSpPr txBox="1"/>
          <p:nvPr/>
        </p:nvSpPr>
        <p:spPr>
          <a:xfrm>
            <a:off x="6586532" y="6008634"/>
            <a:ext cx="5087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i="1" dirty="0">
                <a:latin typeface="+mn-lt"/>
                <a:cs typeface="Arial" panose="020B0604020202020204" pitchFamily="34" charset="0"/>
              </a:rPr>
              <a:t>A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Multiformalism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and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Multiresolution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Modelling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Environment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: Application to the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Cardiovascular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System and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its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Regulation</a:t>
            </a:r>
            <a:r>
              <a:rPr lang="fr-FR" sz="1200" i="1" dirty="0">
                <a:latin typeface="+mn-lt"/>
                <a:cs typeface="Arial" panose="020B0604020202020204" pitchFamily="34" charset="0"/>
              </a:rPr>
              <a:t>, Hernández et al. 2009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D47E9274-4B18-4C6E-BF8F-8EB2C92E4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57" y="3608264"/>
            <a:ext cx="1931130" cy="354336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9317AA05-8CF7-4001-A70C-7651214E2E07}"/>
              </a:ext>
            </a:extLst>
          </p:cNvPr>
          <p:cNvGrpSpPr/>
          <p:nvPr/>
        </p:nvGrpSpPr>
        <p:grpSpPr>
          <a:xfrm>
            <a:off x="5790630" y="3986486"/>
            <a:ext cx="2343446" cy="769288"/>
            <a:chOff x="5385861" y="2757305"/>
            <a:chExt cx="2343446" cy="769288"/>
          </a:xfrm>
        </p:grpSpPr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824928EB-F661-4118-BA1C-E528DAF53323}"/>
                </a:ext>
              </a:extLst>
            </p:cNvPr>
            <p:cNvSpPr/>
            <p:nvPr/>
          </p:nvSpPr>
          <p:spPr>
            <a:xfrm>
              <a:off x="5385861" y="2757305"/>
              <a:ext cx="2343446" cy="769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fr-FR" sz="1400" b="1" dirty="0" err="1">
                  <a:solidFill>
                    <a:schemeClr val="tx1"/>
                  </a:solidFill>
                </a:rPr>
                <a:t>Tumor</a:t>
              </a:r>
              <a:r>
                <a:rPr lang="fr-FR" sz="1400" b="1" dirty="0">
                  <a:solidFill>
                    <a:schemeClr val="tx1"/>
                  </a:solidFill>
                </a:rPr>
                <a:t> &amp; </a:t>
              </a:r>
              <a:r>
                <a:rPr lang="fr-FR" sz="1400" b="1" dirty="0" err="1">
                  <a:solidFill>
                    <a:schemeClr val="tx1"/>
                  </a:solidFill>
                </a:rPr>
                <a:t>Healthy</a:t>
              </a:r>
              <a:r>
                <a:rPr lang="fr-FR" sz="1400" b="1" dirty="0">
                  <a:solidFill>
                    <a:schemeClr val="tx1"/>
                  </a:solidFill>
                </a:rPr>
                <a:t> </a:t>
              </a:r>
            </a:p>
            <a:p>
              <a:pPr algn="l"/>
              <a:r>
                <a:rPr lang="fr-FR" sz="1400" b="1" dirty="0" err="1">
                  <a:solidFill>
                    <a:schemeClr val="tx1"/>
                  </a:solidFill>
                </a:rPr>
                <a:t>cells</a:t>
              </a:r>
              <a:r>
                <a:rPr lang="fr-FR" sz="1400" b="1" dirty="0">
                  <a:solidFill>
                    <a:schemeClr val="tx1"/>
                  </a:solidFill>
                </a:rPr>
                <a:t> division</a:t>
              </a:r>
            </a:p>
          </p:txBody>
        </p:sp>
        <p:pic>
          <p:nvPicPr>
            <p:cNvPr id="38" name="Picture 4" descr="Ciclo cellulare: mitosi e meiosi | Ripasso di Scienze">
              <a:extLst>
                <a:ext uri="{FF2B5EF4-FFF2-40B4-BE49-F238E27FC236}">
                  <a16:creationId xmlns:a16="http://schemas.microsoft.com/office/drawing/2014/main" id="{2C301BF1-F356-4B00-99B9-9E020618F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8868" y="2809341"/>
              <a:ext cx="668286" cy="694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891BD371-7EBC-4DE1-9BE1-5B063BC8C4C9}"/>
              </a:ext>
            </a:extLst>
          </p:cNvPr>
          <p:cNvGrpSpPr/>
          <p:nvPr/>
        </p:nvGrpSpPr>
        <p:grpSpPr>
          <a:xfrm>
            <a:off x="6137455" y="3147188"/>
            <a:ext cx="1649797" cy="520869"/>
            <a:chOff x="6274137" y="1636565"/>
            <a:chExt cx="1649797" cy="520869"/>
          </a:xfrm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986164C4-E41F-4ABF-A48E-1CE9CE2B4F98}"/>
                </a:ext>
              </a:extLst>
            </p:cNvPr>
            <p:cNvSpPr/>
            <p:nvPr/>
          </p:nvSpPr>
          <p:spPr>
            <a:xfrm>
              <a:off x="6274137" y="1666515"/>
              <a:ext cx="1649797" cy="46166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fr-FR" sz="1400" b="1" dirty="0" err="1">
                  <a:solidFill>
                    <a:schemeClr val="tx1"/>
                  </a:solidFill>
                </a:rPr>
                <a:t>Oxygenation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p:pic>
          <p:nvPicPr>
            <p:cNvPr id="45" name="Picture 6" descr="Blood, oxygen, o2, diatomic, molecule, bubbles icon - Download on ...">
              <a:extLst>
                <a:ext uri="{FF2B5EF4-FFF2-40B4-BE49-F238E27FC236}">
                  <a16:creationId xmlns:a16="http://schemas.microsoft.com/office/drawing/2014/main" id="{D0204B5A-D4B2-4BE2-9CE0-BC809E4F18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6720" y="1636565"/>
              <a:ext cx="520869" cy="520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52BC6F70-2EB2-4A0B-90CB-DDB726C8B1F5}"/>
              </a:ext>
            </a:extLst>
          </p:cNvPr>
          <p:cNvGrpSpPr/>
          <p:nvPr/>
        </p:nvGrpSpPr>
        <p:grpSpPr>
          <a:xfrm>
            <a:off x="9593315" y="3168457"/>
            <a:ext cx="1596820" cy="468502"/>
            <a:chOff x="10153356" y="1761568"/>
            <a:chExt cx="1596820" cy="514539"/>
          </a:xfrm>
        </p:grpSpPr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DB146E53-433A-4F00-80BF-80598A75B6F7}"/>
                </a:ext>
              </a:extLst>
            </p:cNvPr>
            <p:cNvSpPr/>
            <p:nvPr/>
          </p:nvSpPr>
          <p:spPr>
            <a:xfrm>
              <a:off x="10153356" y="1761568"/>
              <a:ext cx="1596820" cy="51453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fr-FR" sz="1400" b="1" dirty="0" err="1">
                  <a:solidFill>
                    <a:schemeClr val="tx1"/>
                  </a:solidFill>
                </a:rPr>
                <a:t>Angiogenesis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p:pic>
          <p:nvPicPr>
            <p:cNvPr id="48" name="Picture 8" descr="Artery, blood, capillary, health, red, vein, vessel icon - Download on ...">
              <a:extLst>
                <a:ext uri="{FF2B5EF4-FFF2-40B4-BE49-F238E27FC236}">
                  <a16:creationId xmlns:a16="http://schemas.microsoft.com/office/drawing/2014/main" id="{47D2F8F9-86A1-4267-B11D-3500C24884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2515" y="1786883"/>
              <a:ext cx="461665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14DC0129-F172-45B3-9C46-78795C8641C1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8837822" y="2771971"/>
            <a:ext cx="0" cy="836293"/>
          </a:xfrm>
          <a:prstGeom prst="straightConnector1">
            <a:avLst/>
          </a:prstGeom>
          <a:ln w="1905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4" descr="Ciclo cellulare: mitosi e meiosi | Ripasso di Scienze">
            <a:extLst>
              <a:ext uri="{FF2B5EF4-FFF2-40B4-BE49-F238E27FC236}">
                <a16:creationId xmlns:a16="http://schemas.microsoft.com/office/drawing/2014/main" id="{D885B7E2-E783-4C2F-A131-03122486E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56" y="1504790"/>
            <a:ext cx="3243780" cy="337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ZoneTexte 71">
            <a:extLst>
              <a:ext uri="{FF2B5EF4-FFF2-40B4-BE49-F238E27FC236}">
                <a16:creationId xmlns:a16="http://schemas.microsoft.com/office/drawing/2014/main" id="{5A2E8E7C-048D-4D69-8834-01250A564FF4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10/16</a:t>
            </a:r>
          </a:p>
        </p:txBody>
      </p:sp>
    </p:spTree>
    <p:extLst>
      <p:ext uri="{BB962C8B-B14F-4D97-AF65-F5344CB8AC3E}">
        <p14:creationId xmlns:p14="http://schemas.microsoft.com/office/powerpoint/2010/main" val="809329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adroTexto 8">
            <a:extLst>
              <a:ext uri="{FF2B5EF4-FFF2-40B4-BE49-F238E27FC236}">
                <a16:creationId xmlns:a16="http://schemas.microsoft.com/office/drawing/2014/main" id="{6CF87E17-8899-4F45-A918-1319832302EE}"/>
              </a:ext>
            </a:extLst>
          </p:cNvPr>
          <p:cNvSpPr txBox="1"/>
          <p:nvPr/>
        </p:nvSpPr>
        <p:spPr>
          <a:xfrm>
            <a:off x="4012559" y="4057550"/>
            <a:ext cx="1209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cs typeface="Arial"/>
              </a:rPr>
              <a:t>Frequency</a:t>
            </a:r>
          </a:p>
        </p:txBody>
      </p:sp>
      <p:sp>
        <p:nvSpPr>
          <p:cNvPr id="58" name="CuadroTexto 11">
            <a:extLst>
              <a:ext uri="{FF2B5EF4-FFF2-40B4-BE49-F238E27FC236}">
                <a16:creationId xmlns:a16="http://schemas.microsoft.com/office/drawing/2014/main" id="{73A494EE-DB81-457E-B6FC-E3FA55033973}"/>
              </a:ext>
            </a:extLst>
          </p:cNvPr>
          <p:cNvSpPr txBox="1"/>
          <p:nvPr/>
        </p:nvSpPr>
        <p:spPr>
          <a:xfrm>
            <a:off x="7510688" y="4057550"/>
            <a:ext cx="1106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cs typeface="Arial"/>
              </a:rPr>
              <a:t>Mortality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F69A4858-C0C1-4E90-A0BE-2D549419C751}"/>
              </a:ext>
            </a:extLst>
          </p:cNvPr>
          <p:cNvSpPr txBox="1"/>
          <p:nvPr/>
        </p:nvSpPr>
        <p:spPr>
          <a:xfrm>
            <a:off x="7402750" y="4735449"/>
            <a:ext cx="3853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cs typeface="Arial"/>
              </a:rPr>
              <a:t>397 000 deaths worldwide </a:t>
            </a:r>
            <a:r>
              <a:rPr lang="en-US" dirty="0">
                <a:cs typeface="Arial"/>
              </a:rPr>
              <a:t>(</a:t>
            </a:r>
            <a:r>
              <a:rPr lang="en-US" b="1" dirty="0">
                <a:cs typeface="Arial"/>
              </a:rPr>
              <a:t>fifth leading cause </a:t>
            </a:r>
            <a:r>
              <a:rPr lang="en-US" dirty="0">
                <a:cs typeface="Arial"/>
              </a:rPr>
              <a:t>of cancer death </a:t>
            </a:r>
            <a:r>
              <a:rPr lang="en-US" b="1" dirty="0">
                <a:cs typeface="Arial"/>
              </a:rPr>
              <a:t>in men</a:t>
            </a:r>
            <a:r>
              <a:rPr lang="en-US" dirty="0">
                <a:cs typeface="Arial"/>
              </a:rPr>
              <a:t>). In </a:t>
            </a:r>
            <a:r>
              <a:rPr lang="en-US" b="1" dirty="0">
                <a:cs typeface="Arial"/>
              </a:rPr>
              <a:t>France</a:t>
            </a:r>
            <a:r>
              <a:rPr lang="en-US" dirty="0">
                <a:cs typeface="Arial"/>
              </a:rPr>
              <a:t>, </a:t>
            </a:r>
            <a:r>
              <a:rPr lang="en-US" b="1" dirty="0">
                <a:cs typeface="Arial"/>
              </a:rPr>
              <a:t>third leading cause</a:t>
            </a:r>
            <a:r>
              <a:rPr lang="en-US" dirty="0">
                <a:cs typeface="Arial"/>
              </a:rPr>
              <a:t>.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B3A8C629-C164-4654-9212-860DD8EBEB55}"/>
              </a:ext>
            </a:extLst>
          </p:cNvPr>
          <p:cNvSpPr txBox="1"/>
          <p:nvPr/>
        </p:nvSpPr>
        <p:spPr>
          <a:xfrm>
            <a:off x="3542181" y="5957736"/>
            <a:ext cx="5107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/>
              <a:t>Global cancer statistics 2022: GLOBOCAN estimates of incidence and mortality worldwide for 36 cancers in 185 countries, Bray et al. 2024</a:t>
            </a:r>
            <a:endParaRPr lang="fr-FR" sz="1200" b="1" i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DE22FD1-4910-46D0-AE33-1D1DF5226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52468"/>
          <a:stretch/>
        </p:blipFill>
        <p:spPr>
          <a:xfrm>
            <a:off x="3368931" y="1535459"/>
            <a:ext cx="2496292" cy="2366538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9E3863E-4BB0-439F-9148-C59FC66410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9" t="8796" r="162" b="9358"/>
          <a:stretch/>
        </p:blipFill>
        <p:spPr>
          <a:xfrm>
            <a:off x="6251983" y="1524065"/>
            <a:ext cx="3403952" cy="2549926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91CBE6C1-D9CE-457F-A73E-D9791109A31F}"/>
              </a:ext>
            </a:extLst>
          </p:cNvPr>
          <p:cNvSpPr/>
          <p:nvPr/>
        </p:nvSpPr>
        <p:spPr>
          <a:xfrm>
            <a:off x="5211687" y="2136111"/>
            <a:ext cx="590597" cy="4504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EA4D6C5B-92BD-42E1-9AEB-6592D5DC1EFD}"/>
              </a:ext>
            </a:extLst>
          </p:cNvPr>
          <p:cNvSpPr/>
          <p:nvPr/>
        </p:nvSpPr>
        <p:spPr>
          <a:xfrm>
            <a:off x="7306887" y="3566160"/>
            <a:ext cx="757289" cy="5078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1FB1C61-5A70-4263-84C5-3E3798155CF9}"/>
              </a:ext>
            </a:extLst>
          </p:cNvPr>
          <p:cNvSpPr txBox="1"/>
          <p:nvPr/>
        </p:nvSpPr>
        <p:spPr>
          <a:xfrm>
            <a:off x="935770" y="4591450"/>
            <a:ext cx="40470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cs typeface="Arial"/>
              </a:rPr>
              <a:t>Almost 1.5 million new cases </a:t>
            </a:r>
            <a:r>
              <a:rPr lang="en-US" dirty="0">
                <a:cs typeface="Arial"/>
              </a:rPr>
              <a:t>of prostate cancer diagnosed in 2022 </a:t>
            </a:r>
            <a:r>
              <a:rPr lang="en-US" b="1" dirty="0">
                <a:cs typeface="Arial"/>
              </a:rPr>
              <a:t>worldwide </a:t>
            </a:r>
            <a:r>
              <a:rPr lang="en-US" dirty="0">
                <a:cs typeface="Arial"/>
              </a:rPr>
              <a:t>(</a:t>
            </a:r>
            <a:r>
              <a:rPr lang="en-US" b="1" dirty="0">
                <a:cs typeface="Arial"/>
              </a:rPr>
              <a:t>second most frequent</a:t>
            </a:r>
            <a:r>
              <a:rPr lang="en-US" dirty="0">
                <a:cs typeface="Arial"/>
              </a:rPr>
              <a:t> type of cancer </a:t>
            </a:r>
            <a:r>
              <a:rPr lang="en-US" b="1" dirty="0">
                <a:cs typeface="Arial"/>
              </a:rPr>
              <a:t>in men</a:t>
            </a:r>
            <a:r>
              <a:rPr lang="en-US" dirty="0">
                <a:cs typeface="Arial"/>
              </a:rPr>
              <a:t>). In </a:t>
            </a:r>
            <a:r>
              <a:rPr lang="en-US" b="1" dirty="0">
                <a:cs typeface="Arial"/>
              </a:rPr>
              <a:t>France</a:t>
            </a:r>
            <a:r>
              <a:rPr lang="en-US" dirty="0">
                <a:cs typeface="Arial"/>
              </a:rPr>
              <a:t>,</a:t>
            </a:r>
            <a:r>
              <a:rPr lang="en-US" b="1" dirty="0">
                <a:cs typeface="Arial"/>
              </a:rPr>
              <a:t> most frequent</a:t>
            </a:r>
            <a:r>
              <a:rPr lang="en-US" dirty="0">
                <a:cs typeface="Arial"/>
              </a:rPr>
              <a:t>.</a:t>
            </a:r>
            <a:endParaRPr lang="en-US" b="1" dirty="0">
              <a:cs typeface="Arial"/>
            </a:endParaRPr>
          </a:p>
          <a:p>
            <a:pPr algn="ctr"/>
            <a:endParaRPr lang="fr-FR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E3CAE61-0DDD-43B4-85FC-B1CFDC66B5E5}"/>
              </a:ext>
            </a:extLst>
          </p:cNvPr>
          <p:cNvSpPr txBox="1"/>
          <p:nvPr/>
        </p:nvSpPr>
        <p:spPr>
          <a:xfrm>
            <a:off x="5037997" y="369231"/>
            <a:ext cx="2116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+mj-lt"/>
              </a:rPr>
              <a:t>Prostate cancer</a:t>
            </a:r>
          </a:p>
        </p:txBody>
      </p:sp>
      <p:pic>
        <p:nvPicPr>
          <p:cNvPr id="54" name="Picture 2" descr="Résultat d’images pour prostate anatomy">
            <a:extLst>
              <a:ext uri="{FF2B5EF4-FFF2-40B4-BE49-F238E27FC236}">
                <a16:creationId xmlns:a16="http://schemas.microsoft.com/office/drawing/2014/main" id="{625EA571-8183-4BB4-B9C1-E7457EA1A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4" y="500749"/>
            <a:ext cx="2242359" cy="175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44E23192-0DCC-475B-A201-9EF3449D05F3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196FC44-AAA9-4675-BE62-CEF7A02417E2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46EBDA57-09CF-41E9-BD18-8AF96FE8D74B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Context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B5677147-EC5E-4DDF-A7CE-7380F1C71919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10554B33-8E87-4BC2-8454-815F4A1E62F6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Materials  &amp; Methods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CE38A656-7253-4D62-984E-9109FB2163F1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952E522B-479C-4D45-9FE5-F6C8BC2CD535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D9453E6A-56BE-4931-AFDB-ADBB3015A354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25807FC5-F0C2-4265-A5DD-89A89EA21619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0F34E0F8-E5B1-40D4-A53C-5453F5CDD3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07D2E7AF-270A-4105-AACF-AE9B99A493D7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1CD559E9-2AD9-4BC0-9A01-E82C26CB6C7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89DEFAE5-6D44-4462-9E74-5CF686EFC0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86D601EF-CD82-4C31-B606-B0485E09E74B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FFFD203B-2104-4304-BFB4-2E7359BD98B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4AFFC714-4FD2-4149-8BA2-D741716126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CC580863-D11E-4F34-A7B4-2EB07368563F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2E7D531F-7445-44FC-A730-570489C787B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543D916A-DCBF-418A-BFE2-149E539232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ZoneTexte 32">
            <a:extLst>
              <a:ext uri="{FF2B5EF4-FFF2-40B4-BE49-F238E27FC236}">
                <a16:creationId xmlns:a16="http://schemas.microsoft.com/office/drawing/2014/main" id="{6EFF398F-BB18-45DF-9280-610858F4D5C6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01/16</a:t>
            </a:r>
          </a:p>
        </p:txBody>
      </p:sp>
    </p:spTree>
    <p:extLst>
      <p:ext uri="{BB962C8B-B14F-4D97-AF65-F5344CB8AC3E}">
        <p14:creationId xmlns:p14="http://schemas.microsoft.com/office/powerpoint/2010/main" val="4097376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Context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2711369" y="374778"/>
            <a:ext cx="676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latin typeface="+mj-lt"/>
              </a:rPr>
              <a:t>Computational</a:t>
            </a:r>
            <a:r>
              <a:rPr lang="fr-FR" sz="2400" b="1" dirty="0">
                <a:latin typeface="+mj-lt"/>
              </a:rPr>
              <a:t> digital </a:t>
            </a:r>
            <a:r>
              <a:rPr lang="fr-FR" sz="2400" b="1" dirty="0" err="1">
                <a:latin typeface="+mj-lt"/>
              </a:rPr>
              <a:t>twin</a:t>
            </a:r>
            <a:r>
              <a:rPr lang="fr-FR" sz="2400" b="1" dirty="0">
                <a:latin typeface="+mj-lt"/>
              </a:rPr>
              <a:t> model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FC6B6EB-5A79-4BB0-8427-8D8F8D5A578F}"/>
              </a:ext>
            </a:extLst>
          </p:cNvPr>
          <p:cNvSpPr txBox="1"/>
          <p:nvPr/>
        </p:nvSpPr>
        <p:spPr>
          <a:xfrm>
            <a:off x="6785109" y="959709"/>
            <a:ext cx="4105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Simulation of </a:t>
            </a:r>
            <a:r>
              <a:rPr lang="fr-FR" b="1" dirty="0" err="1"/>
              <a:t>tumour</a:t>
            </a:r>
            <a:r>
              <a:rPr lang="fr-FR" dirty="0"/>
              <a:t> </a:t>
            </a:r>
            <a:r>
              <a:rPr lang="fr-FR" b="1" dirty="0" err="1"/>
              <a:t>growth</a:t>
            </a:r>
            <a:r>
              <a:rPr lang="fr-FR" dirty="0"/>
              <a:t> and </a:t>
            </a:r>
            <a:r>
              <a:rPr lang="fr-FR" b="1" dirty="0" err="1"/>
              <a:t>response</a:t>
            </a:r>
            <a:r>
              <a:rPr lang="fr-FR" dirty="0"/>
              <a:t> to </a:t>
            </a:r>
            <a:r>
              <a:rPr lang="fr-FR" b="1" dirty="0"/>
              <a:t>RT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562B347-2D1C-49C5-9443-F062B5DF5476}"/>
              </a:ext>
            </a:extLst>
          </p:cNvPr>
          <p:cNvSpPr txBox="1"/>
          <p:nvPr/>
        </p:nvSpPr>
        <p:spPr>
          <a:xfrm>
            <a:off x="6908168" y="2125640"/>
            <a:ext cx="3859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Digital</a:t>
            </a:r>
            <a:r>
              <a:rPr lang="fr-FR" dirty="0"/>
              <a:t> </a:t>
            </a:r>
            <a:r>
              <a:rPr lang="fr-FR" b="1" dirty="0" err="1"/>
              <a:t>twins</a:t>
            </a:r>
            <a:r>
              <a:rPr lang="fr-FR" dirty="0"/>
              <a:t> construction </a:t>
            </a:r>
            <a:r>
              <a:rPr lang="fr-FR" dirty="0" err="1"/>
              <a:t>from</a:t>
            </a:r>
            <a:r>
              <a:rPr lang="fr-FR" dirty="0"/>
              <a:t> multi-source data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688C1084-A88C-414D-9013-B96409F19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0"/>
          <a:stretch/>
        </p:blipFill>
        <p:spPr>
          <a:xfrm>
            <a:off x="5983259" y="1786289"/>
            <a:ext cx="869408" cy="1017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9BFB33A0-021E-49B6-B2D0-47A8A7705D5F}"/>
              </a:ext>
            </a:extLst>
          </p:cNvPr>
          <p:cNvSpPr txBox="1"/>
          <p:nvPr/>
        </p:nvSpPr>
        <p:spPr>
          <a:xfrm>
            <a:off x="4868356" y="1831978"/>
            <a:ext cx="914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>
                <a:solidFill>
                  <a:srgbClr val="C00000"/>
                </a:solidFill>
              </a:rPr>
              <a:t>Tumour</a:t>
            </a:r>
            <a:endParaRPr lang="fr-FR" sz="1200" dirty="0">
              <a:solidFill>
                <a:srgbClr val="C00000"/>
              </a:solidFill>
            </a:endParaRPr>
          </a:p>
          <a:p>
            <a:pPr algn="ctr"/>
            <a:r>
              <a:rPr lang="fr-FR" sz="1200" dirty="0" err="1">
                <a:solidFill>
                  <a:srgbClr val="C00000"/>
                </a:solidFill>
              </a:rPr>
              <a:t>delineation</a:t>
            </a:r>
            <a:endParaRPr lang="fr-FR" sz="1200" dirty="0">
              <a:solidFill>
                <a:srgbClr val="C00000"/>
              </a:solidFill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C2537639-CC7D-4E5E-9C01-A4814B0EB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025" y="1909555"/>
            <a:ext cx="869409" cy="966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B5489015-1CDA-4FB2-ABCD-BF51C4EA9250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783110" y="2062811"/>
            <a:ext cx="731860" cy="230832"/>
          </a:xfrm>
          <a:prstGeom prst="straightConnector1">
            <a:avLst/>
          </a:prstGeom>
          <a:ln w="19050">
            <a:solidFill>
              <a:srgbClr val="C0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4" descr="Résultat d’images pour HISTOPATHOLOGIE cancer PROSTATE">
            <a:extLst>
              <a:ext uri="{FF2B5EF4-FFF2-40B4-BE49-F238E27FC236}">
                <a16:creationId xmlns:a16="http://schemas.microsoft.com/office/drawing/2014/main" id="{88AF85AB-D159-4581-8172-C8ABD367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441" y="2022245"/>
            <a:ext cx="1062564" cy="70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Résultat d’images pour perfusion data  MRI prostate">
            <a:extLst>
              <a:ext uri="{FF2B5EF4-FFF2-40B4-BE49-F238E27FC236}">
                <a16:creationId xmlns:a16="http://schemas.microsoft.com/office/drawing/2014/main" id="{51A70E42-0825-4E60-9583-CA1D19914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982" y="2441279"/>
            <a:ext cx="861601" cy="5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EC491567-EA9C-4DD4-AA0D-A6F48B15DA33}"/>
              </a:ext>
            </a:extLst>
          </p:cNvPr>
          <p:cNvSpPr txBox="1"/>
          <p:nvPr/>
        </p:nvSpPr>
        <p:spPr>
          <a:xfrm>
            <a:off x="517063" y="6009354"/>
            <a:ext cx="5014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latin typeface="+mn-lt"/>
              </a:rPr>
              <a:t>Towards a Reduced In Silico Model Predicting Biochemical Recurrence After Radiotherapy in Prostate Cancer</a:t>
            </a:r>
            <a:r>
              <a:rPr lang="en-US" sz="1200" i="1" dirty="0">
                <a:latin typeface="+mn-lt"/>
              </a:rPr>
              <a:t>, Sosa-Marrero et al. 2021</a:t>
            </a:r>
            <a:endParaRPr lang="fr-FR" sz="1200" i="1" dirty="0">
              <a:latin typeface="+mn-lt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602DD91-FD3D-4508-9E7C-9AB3F47ABC8E}"/>
              </a:ext>
            </a:extLst>
          </p:cNvPr>
          <p:cNvSpPr txBox="1"/>
          <p:nvPr/>
        </p:nvSpPr>
        <p:spPr>
          <a:xfrm>
            <a:off x="6586532" y="6008634"/>
            <a:ext cx="5087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i="1" dirty="0">
                <a:latin typeface="+mn-lt"/>
                <a:cs typeface="Arial" panose="020B0604020202020204" pitchFamily="34" charset="0"/>
              </a:rPr>
              <a:t>A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Multiformalism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and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Multiresolution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Modelling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Environment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: Application to the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Cardiovascular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System and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its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Regulation</a:t>
            </a:r>
            <a:r>
              <a:rPr lang="fr-FR" sz="1200" i="1" dirty="0">
                <a:latin typeface="+mn-lt"/>
                <a:cs typeface="Arial" panose="020B0604020202020204" pitchFamily="34" charset="0"/>
              </a:rPr>
              <a:t>, Hernández et al. 2009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D47E9274-4B18-4C6E-BF8F-8EB2C92E4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57" y="3608264"/>
            <a:ext cx="1931130" cy="354336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9317AA05-8CF7-4001-A70C-7651214E2E07}"/>
              </a:ext>
            </a:extLst>
          </p:cNvPr>
          <p:cNvGrpSpPr/>
          <p:nvPr/>
        </p:nvGrpSpPr>
        <p:grpSpPr>
          <a:xfrm>
            <a:off x="5790630" y="3986486"/>
            <a:ext cx="2343446" cy="769288"/>
            <a:chOff x="5385861" y="2757305"/>
            <a:chExt cx="2343446" cy="769288"/>
          </a:xfrm>
        </p:grpSpPr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824928EB-F661-4118-BA1C-E528DAF53323}"/>
                </a:ext>
              </a:extLst>
            </p:cNvPr>
            <p:cNvSpPr/>
            <p:nvPr/>
          </p:nvSpPr>
          <p:spPr>
            <a:xfrm>
              <a:off x="5385861" y="2757305"/>
              <a:ext cx="2343446" cy="769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fr-FR" sz="1400" b="1" dirty="0" err="1">
                  <a:solidFill>
                    <a:schemeClr val="tx1"/>
                  </a:solidFill>
                </a:rPr>
                <a:t>Tumor</a:t>
              </a:r>
              <a:r>
                <a:rPr lang="fr-FR" sz="1400" b="1" dirty="0">
                  <a:solidFill>
                    <a:schemeClr val="tx1"/>
                  </a:solidFill>
                </a:rPr>
                <a:t> &amp; </a:t>
              </a:r>
              <a:r>
                <a:rPr lang="fr-FR" sz="1400" b="1" dirty="0" err="1">
                  <a:solidFill>
                    <a:schemeClr val="tx1"/>
                  </a:solidFill>
                </a:rPr>
                <a:t>Healthy</a:t>
              </a:r>
              <a:r>
                <a:rPr lang="fr-FR" sz="1400" b="1" dirty="0">
                  <a:solidFill>
                    <a:schemeClr val="tx1"/>
                  </a:solidFill>
                </a:rPr>
                <a:t> </a:t>
              </a:r>
            </a:p>
            <a:p>
              <a:pPr algn="l"/>
              <a:r>
                <a:rPr lang="fr-FR" sz="1400" b="1" dirty="0" err="1">
                  <a:solidFill>
                    <a:schemeClr val="tx1"/>
                  </a:solidFill>
                </a:rPr>
                <a:t>cells</a:t>
              </a:r>
              <a:r>
                <a:rPr lang="fr-FR" sz="1400" b="1" dirty="0">
                  <a:solidFill>
                    <a:schemeClr val="tx1"/>
                  </a:solidFill>
                </a:rPr>
                <a:t> division</a:t>
              </a:r>
            </a:p>
          </p:txBody>
        </p:sp>
        <p:pic>
          <p:nvPicPr>
            <p:cNvPr id="38" name="Picture 4" descr="Ciclo cellulare: mitosi e meiosi | Ripasso di Scienze">
              <a:extLst>
                <a:ext uri="{FF2B5EF4-FFF2-40B4-BE49-F238E27FC236}">
                  <a16:creationId xmlns:a16="http://schemas.microsoft.com/office/drawing/2014/main" id="{2C301BF1-F356-4B00-99B9-9E020618F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8868" y="2809341"/>
              <a:ext cx="668286" cy="694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9DE543C0-09F4-4711-8E20-8F4D60EFF845}"/>
              </a:ext>
            </a:extLst>
          </p:cNvPr>
          <p:cNvGrpSpPr/>
          <p:nvPr/>
        </p:nvGrpSpPr>
        <p:grpSpPr>
          <a:xfrm>
            <a:off x="9062682" y="4069722"/>
            <a:ext cx="2658086" cy="602815"/>
            <a:chOff x="8990974" y="3535598"/>
            <a:chExt cx="2658086" cy="602815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3F71BD1F-4634-4628-8076-B123E55396F8}"/>
                </a:ext>
              </a:extLst>
            </p:cNvPr>
            <p:cNvSpPr/>
            <p:nvPr/>
          </p:nvSpPr>
          <p:spPr>
            <a:xfrm>
              <a:off x="8990974" y="3557657"/>
              <a:ext cx="2658086" cy="5807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fr-FR" sz="1400" b="1" dirty="0" err="1">
                  <a:solidFill>
                    <a:schemeClr val="tx1"/>
                  </a:solidFill>
                </a:rPr>
                <a:t>Response</a:t>
              </a:r>
              <a:r>
                <a:rPr lang="fr-FR" sz="1400" b="1" dirty="0">
                  <a:solidFill>
                    <a:schemeClr val="tx1"/>
                  </a:solidFill>
                </a:rPr>
                <a:t> to irradiation</a:t>
              </a:r>
            </a:p>
          </p:txBody>
        </p:sp>
        <p:pic>
          <p:nvPicPr>
            <p:cNvPr id="41" name="Picture 2" descr="Genetics Computer Icons DNA - DNA png download - 980*982 - Free ...">
              <a:extLst>
                <a:ext uri="{FF2B5EF4-FFF2-40B4-BE49-F238E27FC236}">
                  <a16:creationId xmlns:a16="http://schemas.microsoft.com/office/drawing/2014/main" id="{F28D046D-23FF-4888-8387-3164F345E5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4590" y="3732728"/>
              <a:ext cx="388379" cy="389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Icônes éclair à télécharger gratuitement - Icône.com">
              <a:extLst>
                <a:ext uri="{FF2B5EF4-FFF2-40B4-BE49-F238E27FC236}">
                  <a16:creationId xmlns:a16="http://schemas.microsoft.com/office/drawing/2014/main" id="{1A6B651B-A539-433E-96F4-6EDD16B52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46961">
              <a:off x="10846426" y="3535598"/>
              <a:ext cx="398345" cy="563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891BD371-7EBC-4DE1-9BE1-5B063BC8C4C9}"/>
              </a:ext>
            </a:extLst>
          </p:cNvPr>
          <p:cNvGrpSpPr/>
          <p:nvPr/>
        </p:nvGrpSpPr>
        <p:grpSpPr>
          <a:xfrm>
            <a:off x="6137455" y="3147188"/>
            <a:ext cx="1649797" cy="520869"/>
            <a:chOff x="6274137" y="1636565"/>
            <a:chExt cx="1649797" cy="520869"/>
          </a:xfrm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986164C4-E41F-4ABF-A48E-1CE9CE2B4F98}"/>
                </a:ext>
              </a:extLst>
            </p:cNvPr>
            <p:cNvSpPr/>
            <p:nvPr/>
          </p:nvSpPr>
          <p:spPr>
            <a:xfrm>
              <a:off x="6274137" y="1666515"/>
              <a:ext cx="1649797" cy="46166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fr-FR" sz="1400" b="1" dirty="0" err="1">
                  <a:solidFill>
                    <a:schemeClr val="tx1"/>
                  </a:solidFill>
                </a:rPr>
                <a:t>Oxygenation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p:pic>
          <p:nvPicPr>
            <p:cNvPr id="45" name="Picture 6" descr="Blood, oxygen, o2, diatomic, molecule, bubbles icon - Download on ...">
              <a:extLst>
                <a:ext uri="{FF2B5EF4-FFF2-40B4-BE49-F238E27FC236}">
                  <a16:creationId xmlns:a16="http://schemas.microsoft.com/office/drawing/2014/main" id="{D0204B5A-D4B2-4BE2-9CE0-BC809E4F18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6720" y="1636565"/>
              <a:ext cx="520869" cy="520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52BC6F70-2EB2-4A0B-90CB-DDB726C8B1F5}"/>
              </a:ext>
            </a:extLst>
          </p:cNvPr>
          <p:cNvGrpSpPr/>
          <p:nvPr/>
        </p:nvGrpSpPr>
        <p:grpSpPr>
          <a:xfrm>
            <a:off x="9593315" y="3168457"/>
            <a:ext cx="1596820" cy="468502"/>
            <a:chOff x="10153356" y="1761568"/>
            <a:chExt cx="1596820" cy="514539"/>
          </a:xfrm>
        </p:grpSpPr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DB146E53-433A-4F00-80BF-80598A75B6F7}"/>
                </a:ext>
              </a:extLst>
            </p:cNvPr>
            <p:cNvSpPr/>
            <p:nvPr/>
          </p:nvSpPr>
          <p:spPr>
            <a:xfrm>
              <a:off x="10153356" y="1761568"/>
              <a:ext cx="1596820" cy="51453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fr-FR" sz="1400" b="1" dirty="0" err="1">
                  <a:solidFill>
                    <a:schemeClr val="tx1"/>
                  </a:solidFill>
                </a:rPr>
                <a:t>Angiogenesis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p:pic>
          <p:nvPicPr>
            <p:cNvPr id="48" name="Picture 8" descr="Artery, blood, capillary, health, red, vein, vessel icon - Download on ...">
              <a:extLst>
                <a:ext uri="{FF2B5EF4-FFF2-40B4-BE49-F238E27FC236}">
                  <a16:creationId xmlns:a16="http://schemas.microsoft.com/office/drawing/2014/main" id="{47D2F8F9-86A1-4267-B11D-3500C24884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2515" y="1786883"/>
              <a:ext cx="461665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14DC0129-F172-45B3-9C46-78795C8641C1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8837822" y="2771971"/>
            <a:ext cx="0" cy="836293"/>
          </a:xfrm>
          <a:prstGeom prst="straightConnector1">
            <a:avLst/>
          </a:prstGeom>
          <a:ln w="1905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2B63CE6C-7376-4E68-83BE-637CBEE2287A}"/>
              </a:ext>
            </a:extLst>
          </p:cNvPr>
          <p:cNvSpPr txBox="1"/>
          <p:nvPr/>
        </p:nvSpPr>
        <p:spPr>
          <a:xfrm>
            <a:off x="517063" y="2557451"/>
            <a:ext cx="488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 err="1">
                <a:cs typeface="Arial" panose="020B0604020202020204" pitchFamily="34" charset="0"/>
              </a:rPr>
              <a:t>Linear</a:t>
            </a:r>
            <a:r>
              <a:rPr lang="fr-FR" b="1" u="sng" dirty="0">
                <a:cs typeface="Arial" panose="020B0604020202020204" pitchFamily="34" charset="0"/>
              </a:rPr>
              <a:t> </a:t>
            </a:r>
            <a:r>
              <a:rPr lang="fr-FR" b="1" u="sng" dirty="0" err="1">
                <a:cs typeface="Arial" panose="020B0604020202020204" pitchFamily="34" charset="0"/>
              </a:rPr>
              <a:t>Quadratic</a:t>
            </a:r>
            <a:r>
              <a:rPr lang="fr-FR" b="1" u="sng" dirty="0">
                <a:cs typeface="Arial" panose="020B0604020202020204" pitchFamily="34" charset="0"/>
              </a:rPr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>
                <a:extLst>
                  <a:ext uri="{FF2B5EF4-FFF2-40B4-BE49-F238E27FC236}">
                    <a16:creationId xmlns:a16="http://schemas.microsoft.com/office/drawing/2014/main" id="{897E6855-6DC9-4A4C-98E9-99C0AA0F3B35}"/>
                  </a:ext>
                </a:extLst>
              </p:cNvPr>
              <p:cNvSpPr txBox="1"/>
              <p:nvPr/>
            </p:nvSpPr>
            <p:spPr>
              <a:xfrm>
                <a:off x="305587" y="3147188"/>
                <a:ext cx="5204626" cy="49654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SF = </a:t>
                </a:r>
                <a:r>
                  <a:rPr lang="fr-FR" b="1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</a:t>
                </a:r>
                <a:r>
                  <a:rPr lang="fr-FR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num>
                      <m:den>
                        <m: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𝒅𝑶𝑬𝑹</m:t>
                    </m:r>
                    <m:d>
                      <m:dPr>
                        <m:ctrlP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sSub>
                          <m:sSubPr>
                            <m:ctrlPr>
                              <a:rPr lang="fr-F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b>
                            <m:r>
                              <a:rPr lang="fr-F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num>
                      <m:den>
                        <m:sSup>
                          <m:sSupPr>
                            <m:ctrlPr>
                              <a:rPr lang="fr-F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fr-F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𝑶𝑬</m:t>
                    </m:r>
                    <m:sSup>
                      <m:sSupPr>
                        <m:ctrlP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sSub>
                      <m:sSubPr>
                        <m:ctrlP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fr-F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fr-F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0" name="ZoneTexte 69">
                <a:extLst>
                  <a:ext uri="{FF2B5EF4-FFF2-40B4-BE49-F238E27FC236}">
                    <a16:creationId xmlns:a16="http://schemas.microsoft.com/office/drawing/2014/main" id="{897E6855-6DC9-4A4C-98E9-99C0AA0F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87" y="3147188"/>
                <a:ext cx="5204626" cy="496546"/>
              </a:xfrm>
              <a:prstGeom prst="rect">
                <a:avLst/>
              </a:prstGeom>
              <a:blipFill>
                <a:blip r:embed="rId13"/>
                <a:stretch>
                  <a:fillRect b="-609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ZoneTexte 70">
            <a:extLst>
              <a:ext uri="{FF2B5EF4-FFF2-40B4-BE49-F238E27FC236}">
                <a16:creationId xmlns:a16="http://schemas.microsoft.com/office/drawing/2014/main" id="{B7567D21-4A59-4C45-A71F-DC7BD8AE3F6F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10/16</a:t>
            </a:r>
          </a:p>
        </p:txBody>
      </p:sp>
    </p:spTree>
    <p:extLst>
      <p:ext uri="{BB962C8B-B14F-4D97-AF65-F5344CB8AC3E}">
        <p14:creationId xmlns:p14="http://schemas.microsoft.com/office/powerpoint/2010/main" val="3862319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Context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2711369" y="374778"/>
            <a:ext cx="676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latin typeface="+mj-lt"/>
              </a:rPr>
              <a:t>Computational</a:t>
            </a:r>
            <a:r>
              <a:rPr lang="fr-FR" sz="2400" b="1" dirty="0">
                <a:latin typeface="+mj-lt"/>
              </a:rPr>
              <a:t> digital </a:t>
            </a:r>
            <a:r>
              <a:rPr lang="fr-FR" sz="2400" b="1" dirty="0" err="1">
                <a:latin typeface="+mj-lt"/>
              </a:rPr>
              <a:t>twin</a:t>
            </a:r>
            <a:r>
              <a:rPr lang="fr-FR" sz="2400" b="1" dirty="0">
                <a:latin typeface="+mj-lt"/>
              </a:rPr>
              <a:t> model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FC6B6EB-5A79-4BB0-8427-8D8F8D5A578F}"/>
              </a:ext>
            </a:extLst>
          </p:cNvPr>
          <p:cNvSpPr txBox="1"/>
          <p:nvPr/>
        </p:nvSpPr>
        <p:spPr>
          <a:xfrm>
            <a:off x="6785109" y="959709"/>
            <a:ext cx="4105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Simulation of </a:t>
            </a:r>
            <a:r>
              <a:rPr lang="fr-FR" b="1" dirty="0" err="1"/>
              <a:t>tumour</a:t>
            </a:r>
            <a:r>
              <a:rPr lang="fr-FR" dirty="0"/>
              <a:t> </a:t>
            </a:r>
            <a:r>
              <a:rPr lang="fr-FR" b="1" dirty="0" err="1"/>
              <a:t>growth</a:t>
            </a:r>
            <a:r>
              <a:rPr lang="fr-FR" dirty="0"/>
              <a:t> and </a:t>
            </a:r>
            <a:r>
              <a:rPr lang="fr-FR" b="1" dirty="0" err="1"/>
              <a:t>response</a:t>
            </a:r>
            <a:r>
              <a:rPr lang="fr-FR" dirty="0"/>
              <a:t> to </a:t>
            </a:r>
            <a:r>
              <a:rPr lang="fr-FR" b="1" dirty="0"/>
              <a:t>RT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562B347-2D1C-49C5-9443-F062B5DF5476}"/>
              </a:ext>
            </a:extLst>
          </p:cNvPr>
          <p:cNvSpPr txBox="1"/>
          <p:nvPr/>
        </p:nvSpPr>
        <p:spPr>
          <a:xfrm>
            <a:off x="6908168" y="2125640"/>
            <a:ext cx="3859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Digital</a:t>
            </a:r>
            <a:r>
              <a:rPr lang="fr-FR" dirty="0"/>
              <a:t> </a:t>
            </a:r>
            <a:r>
              <a:rPr lang="fr-FR" b="1" dirty="0" err="1"/>
              <a:t>twins</a:t>
            </a:r>
            <a:r>
              <a:rPr lang="fr-FR" dirty="0"/>
              <a:t> construction </a:t>
            </a:r>
            <a:r>
              <a:rPr lang="fr-FR" dirty="0" err="1"/>
              <a:t>from</a:t>
            </a:r>
            <a:r>
              <a:rPr lang="fr-FR" dirty="0"/>
              <a:t> multi-source data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688C1084-A88C-414D-9013-B96409F19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0"/>
          <a:stretch/>
        </p:blipFill>
        <p:spPr>
          <a:xfrm>
            <a:off x="5983259" y="1786289"/>
            <a:ext cx="869408" cy="1017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9BFB33A0-021E-49B6-B2D0-47A8A7705D5F}"/>
              </a:ext>
            </a:extLst>
          </p:cNvPr>
          <p:cNvSpPr txBox="1"/>
          <p:nvPr/>
        </p:nvSpPr>
        <p:spPr>
          <a:xfrm>
            <a:off x="4868356" y="1831978"/>
            <a:ext cx="914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>
                <a:solidFill>
                  <a:srgbClr val="C00000"/>
                </a:solidFill>
              </a:rPr>
              <a:t>Tumour</a:t>
            </a:r>
            <a:endParaRPr lang="fr-FR" sz="1200" dirty="0">
              <a:solidFill>
                <a:srgbClr val="C00000"/>
              </a:solidFill>
            </a:endParaRPr>
          </a:p>
          <a:p>
            <a:pPr algn="ctr"/>
            <a:r>
              <a:rPr lang="fr-FR" sz="1200" dirty="0" err="1">
                <a:solidFill>
                  <a:srgbClr val="C00000"/>
                </a:solidFill>
              </a:rPr>
              <a:t>delineation</a:t>
            </a:r>
            <a:endParaRPr lang="fr-FR" sz="1200" dirty="0">
              <a:solidFill>
                <a:srgbClr val="C00000"/>
              </a:solidFill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C2537639-CC7D-4E5E-9C01-A4814B0EB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025" y="1909555"/>
            <a:ext cx="869409" cy="966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B5489015-1CDA-4FB2-ABCD-BF51C4EA9250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783110" y="2062811"/>
            <a:ext cx="731860" cy="230832"/>
          </a:xfrm>
          <a:prstGeom prst="straightConnector1">
            <a:avLst/>
          </a:prstGeom>
          <a:ln w="19050">
            <a:solidFill>
              <a:srgbClr val="C0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4" descr="Résultat d’images pour HISTOPATHOLOGIE cancer PROSTATE">
            <a:extLst>
              <a:ext uri="{FF2B5EF4-FFF2-40B4-BE49-F238E27FC236}">
                <a16:creationId xmlns:a16="http://schemas.microsoft.com/office/drawing/2014/main" id="{88AF85AB-D159-4581-8172-C8ABD367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441" y="2022245"/>
            <a:ext cx="1062564" cy="70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Résultat d’images pour perfusion data  MRI prostate">
            <a:extLst>
              <a:ext uri="{FF2B5EF4-FFF2-40B4-BE49-F238E27FC236}">
                <a16:creationId xmlns:a16="http://schemas.microsoft.com/office/drawing/2014/main" id="{51A70E42-0825-4E60-9583-CA1D19914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982" y="2441279"/>
            <a:ext cx="861601" cy="5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EC491567-EA9C-4DD4-AA0D-A6F48B15DA33}"/>
              </a:ext>
            </a:extLst>
          </p:cNvPr>
          <p:cNvSpPr txBox="1"/>
          <p:nvPr/>
        </p:nvSpPr>
        <p:spPr>
          <a:xfrm>
            <a:off x="517063" y="6009354"/>
            <a:ext cx="5014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latin typeface="+mn-lt"/>
              </a:rPr>
              <a:t>Towards a Reduced In Silico Model Predicting Biochemical Recurrence After Radiotherapy in Prostate Cancer</a:t>
            </a:r>
            <a:r>
              <a:rPr lang="en-US" sz="1200" i="1" dirty="0">
                <a:latin typeface="+mn-lt"/>
              </a:rPr>
              <a:t>, Sosa-Marrero et al. 2021</a:t>
            </a:r>
            <a:endParaRPr lang="fr-FR" sz="1200" i="1" dirty="0">
              <a:latin typeface="+mn-lt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602DD91-FD3D-4508-9E7C-9AB3F47ABC8E}"/>
              </a:ext>
            </a:extLst>
          </p:cNvPr>
          <p:cNvSpPr txBox="1"/>
          <p:nvPr/>
        </p:nvSpPr>
        <p:spPr>
          <a:xfrm>
            <a:off x="6586532" y="6008634"/>
            <a:ext cx="5087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i="1" dirty="0">
                <a:latin typeface="+mn-lt"/>
                <a:cs typeface="Arial" panose="020B0604020202020204" pitchFamily="34" charset="0"/>
              </a:rPr>
              <a:t>A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Multiformalism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and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Multiresolution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Modelling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Environment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: Application to the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Cardiovascular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System and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its</a:t>
            </a:r>
            <a:r>
              <a:rPr lang="fr-FR" sz="1200" b="1" i="1" dirty="0">
                <a:latin typeface="+mn-lt"/>
                <a:cs typeface="Arial" panose="020B0604020202020204" pitchFamily="34" charset="0"/>
              </a:rPr>
              <a:t> </a:t>
            </a:r>
            <a:r>
              <a:rPr lang="fr-FR" sz="1200" b="1" i="1" dirty="0" err="1">
                <a:latin typeface="+mn-lt"/>
                <a:cs typeface="Arial" panose="020B0604020202020204" pitchFamily="34" charset="0"/>
              </a:rPr>
              <a:t>Regulation</a:t>
            </a:r>
            <a:r>
              <a:rPr lang="fr-FR" sz="1200" i="1" dirty="0">
                <a:latin typeface="+mn-lt"/>
                <a:cs typeface="Arial" panose="020B0604020202020204" pitchFamily="34" charset="0"/>
              </a:rPr>
              <a:t>, Hernández et al. 2009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D47E9274-4B18-4C6E-BF8F-8EB2C92E4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57" y="3608264"/>
            <a:ext cx="1931130" cy="354336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9317AA05-8CF7-4001-A70C-7651214E2E07}"/>
              </a:ext>
            </a:extLst>
          </p:cNvPr>
          <p:cNvGrpSpPr/>
          <p:nvPr/>
        </p:nvGrpSpPr>
        <p:grpSpPr>
          <a:xfrm>
            <a:off x="5790630" y="3986486"/>
            <a:ext cx="2343446" cy="769288"/>
            <a:chOff x="5385861" y="2757305"/>
            <a:chExt cx="2343446" cy="769288"/>
          </a:xfrm>
        </p:grpSpPr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824928EB-F661-4118-BA1C-E528DAF53323}"/>
                </a:ext>
              </a:extLst>
            </p:cNvPr>
            <p:cNvSpPr/>
            <p:nvPr/>
          </p:nvSpPr>
          <p:spPr>
            <a:xfrm>
              <a:off x="5385861" y="2757305"/>
              <a:ext cx="2343446" cy="7692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fr-FR" sz="1400" b="1" dirty="0" err="1">
                  <a:solidFill>
                    <a:schemeClr val="tx1"/>
                  </a:solidFill>
                </a:rPr>
                <a:t>Tumor</a:t>
              </a:r>
              <a:r>
                <a:rPr lang="fr-FR" sz="1400" b="1" dirty="0">
                  <a:solidFill>
                    <a:schemeClr val="tx1"/>
                  </a:solidFill>
                </a:rPr>
                <a:t> &amp; </a:t>
              </a:r>
              <a:r>
                <a:rPr lang="fr-FR" sz="1400" b="1" dirty="0" err="1">
                  <a:solidFill>
                    <a:schemeClr val="tx1"/>
                  </a:solidFill>
                </a:rPr>
                <a:t>Healthy</a:t>
              </a:r>
              <a:r>
                <a:rPr lang="fr-FR" sz="1400" b="1" dirty="0">
                  <a:solidFill>
                    <a:schemeClr val="tx1"/>
                  </a:solidFill>
                </a:rPr>
                <a:t> </a:t>
              </a:r>
            </a:p>
            <a:p>
              <a:pPr algn="l"/>
              <a:r>
                <a:rPr lang="fr-FR" sz="1400" b="1" dirty="0" err="1">
                  <a:solidFill>
                    <a:schemeClr val="tx1"/>
                  </a:solidFill>
                </a:rPr>
                <a:t>cells</a:t>
              </a:r>
              <a:r>
                <a:rPr lang="fr-FR" sz="1400" b="1" dirty="0">
                  <a:solidFill>
                    <a:schemeClr val="tx1"/>
                  </a:solidFill>
                </a:rPr>
                <a:t> division</a:t>
              </a:r>
            </a:p>
          </p:txBody>
        </p:sp>
        <p:pic>
          <p:nvPicPr>
            <p:cNvPr id="38" name="Picture 4" descr="Ciclo cellulare: mitosi e meiosi | Ripasso di Scienze">
              <a:extLst>
                <a:ext uri="{FF2B5EF4-FFF2-40B4-BE49-F238E27FC236}">
                  <a16:creationId xmlns:a16="http://schemas.microsoft.com/office/drawing/2014/main" id="{2C301BF1-F356-4B00-99B9-9E020618F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8868" y="2809341"/>
              <a:ext cx="668286" cy="694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9DE543C0-09F4-4711-8E20-8F4D60EFF845}"/>
              </a:ext>
            </a:extLst>
          </p:cNvPr>
          <p:cNvGrpSpPr/>
          <p:nvPr/>
        </p:nvGrpSpPr>
        <p:grpSpPr>
          <a:xfrm>
            <a:off x="9062682" y="4069722"/>
            <a:ext cx="2658086" cy="602815"/>
            <a:chOff x="8990974" y="3535598"/>
            <a:chExt cx="2658086" cy="602815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3F71BD1F-4634-4628-8076-B123E55396F8}"/>
                </a:ext>
              </a:extLst>
            </p:cNvPr>
            <p:cNvSpPr/>
            <p:nvPr/>
          </p:nvSpPr>
          <p:spPr>
            <a:xfrm>
              <a:off x="8990974" y="3557657"/>
              <a:ext cx="2658086" cy="5807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fr-FR" sz="1400" b="1" dirty="0" err="1">
                  <a:solidFill>
                    <a:schemeClr val="tx1"/>
                  </a:solidFill>
                </a:rPr>
                <a:t>Response</a:t>
              </a:r>
              <a:r>
                <a:rPr lang="fr-FR" sz="1400" b="1" dirty="0">
                  <a:solidFill>
                    <a:schemeClr val="tx1"/>
                  </a:solidFill>
                </a:rPr>
                <a:t> to irradiation</a:t>
              </a:r>
            </a:p>
          </p:txBody>
        </p:sp>
        <p:pic>
          <p:nvPicPr>
            <p:cNvPr id="41" name="Picture 2" descr="Genetics Computer Icons DNA - DNA png download - 980*982 - Free ...">
              <a:extLst>
                <a:ext uri="{FF2B5EF4-FFF2-40B4-BE49-F238E27FC236}">
                  <a16:creationId xmlns:a16="http://schemas.microsoft.com/office/drawing/2014/main" id="{F28D046D-23FF-4888-8387-3164F345E5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4590" y="3732728"/>
              <a:ext cx="388379" cy="389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Icônes éclair à télécharger gratuitement - Icône.com">
              <a:extLst>
                <a:ext uri="{FF2B5EF4-FFF2-40B4-BE49-F238E27FC236}">
                  <a16:creationId xmlns:a16="http://schemas.microsoft.com/office/drawing/2014/main" id="{1A6B651B-A539-433E-96F4-6EDD16B52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46961">
              <a:off x="10846426" y="3535598"/>
              <a:ext cx="398345" cy="563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891BD371-7EBC-4DE1-9BE1-5B063BC8C4C9}"/>
              </a:ext>
            </a:extLst>
          </p:cNvPr>
          <p:cNvGrpSpPr/>
          <p:nvPr/>
        </p:nvGrpSpPr>
        <p:grpSpPr>
          <a:xfrm>
            <a:off x="6137455" y="3147188"/>
            <a:ext cx="1649797" cy="520869"/>
            <a:chOff x="6274137" y="1636565"/>
            <a:chExt cx="1649797" cy="520869"/>
          </a:xfrm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986164C4-E41F-4ABF-A48E-1CE9CE2B4F98}"/>
                </a:ext>
              </a:extLst>
            </p:cNvPr>
            <p:cNvSpPr/>
            <p:nvPr/>
          </p:nvSpPr>
          <p:spPr>
            <a:xfrm>
              <a:off x="6274137" y="1666515"/>
              <a:ext cx="1649797" cy="46166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fr-FR" sz="1400" b="1" dirty="0" err="1">
                  <a:solidFill>
                    <a:schemeClr val="tx1"/>
                  </a:solidFill>
                </a:rPr>
                <a:t>Oxygenation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p:pic>
          <p:nvPicPr>
            <p:cNvPr id="45" name="Picture 6" descr="Blood, oxygen, o2, diatomic, molecule, bubbles icon - Download on ...">
              <a:extLst>
                <a:ext uri="{FF2B5EF4-FFF2-40B4-BE49-F238E27FC236}">
                  <a16:creationId xmlns:a16="http://schemas.microsoft.com/office/drawing/2014/main" id="{D0204B5A-D4B2-4BE2-9CE0-BC809E4F18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6720" y="1636565"/>
              <a:ext cx="520869" cy="520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52BC6F70-2EB2-4A0B-90CB-DDB726C8B1F5}"/>
              </a:ext>
            </a:extLst>
          </p:cNvPr>
          <p:cNvGrpSpPr/>
          <p:nvPr/>
        </p:nvGrpSpPr>
        <p:grpSpPr>
          <a:xfrm>
            <a:off x="9593315" y="3168457"/>
            <a:ext cx="1596820" cy="468502"/>
            <a:chOff x="10153356" y="1761568"/>
            <a:chExt cx="1596820" cy="514539"/>
          </a:xfrm>
        </p:grpSpPr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DB146E53-433A-4F00-80BF-80598A75B6F7}"/>
                </a:ext>
              </a:extLst>
            </p:cNvPr>
            <p:cNvSpPr/>
            <p:nvPr/>
          </p:nvSpPr>
          <p:spPr>
            <a:xfrm>
              <a:off x="10153356" y="1761568"/>
              <a:ext cx="1596820" cy="51453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fr-FR" sz="1400" b="1" dirty="0" err="1">
                  <a:solidFill>
                    <a:schemeClr val="tx1"/>
                  </a:solidFill>
                </a:rPr>
                <a:t>Angiogenesis</a:t>
              </a:r>
              <a:endParaRPr lang="fr-FR" sz="1400" b="1" dirty="0">
                <a:solidFill>
                  <a:schemeClr val="tx1"/>
                </a:solidFill>
              </a:endParaRPr>
            </a:p>
          </p:txBody>
        </p:sp>
        <p:pic>
          <p:nvPicPr>
            <p:cNvPr id="48" name="Picture 8" descr="Artery, blood, capillary, health, red, vein, vessel icon - Download on ...">
              <a:extLst>
                <a:ext uri="{FF2B5EF4-FFF2-40B4-BE49-F238E27FC236}">
                  <a16:creationId xmlns:a16="http://schemas.microsoft.com/office/drawing/2014/main" id="{47D2F8F9-86A1-4267-B11D-3500C24884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2515" y="1786883"/>
              <a:ext cx="461665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14DC0129-F172-45B3-9C46-78795C8641C1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8837822" y="2771971"/>
            <a:ext cx="0" cy="836293"/>
          </a:xfrm>
          <a:prstGeom prst="straightConnector1">
            <a:avLst/>
          </a:prstGeom>
          <a:ln w="1905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65416A90-A213-405E-AA78-FA823E7DF835}"/>
              </a:ext>
            </a:extLst>
          </p:cNvPr>
          <p:cNvCxnSpPr>
            <a:cxnSpLocks/>
          </p:cNvCxnSpPr>
          <p:nvPr/>
        </p:nvCxnSpPr>
        <p:spPr>
          <a:xfrm>
            <a:off x="8837822" y="3962600"/>
            <a:ext cx="0" cy="1048223"/>
          </a:xfrm>
          <a:prstGeom prst="straightConnector1">
            <a:avLst/>
          </a:prstGeom>
          <a:ln w="1905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Image 50">
            <a:extLst>
              <a:ext uri="{FF2B5EF4-FFF2-40B4-BE49-F238E27FC236}">
                <a16:creationId xmlns:a16="http://schemas.microsoft.com/office/drawing/2014/main" id="{8631C0E2-6ACC-4298-9789-2EC76B22A4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56" y="1427196"/>
            <a:ext cx="2184049" cy="2184049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CB81ABED-6190-40B9-BF76-73FBC70E5AB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893" y="1427196"/>
            <a:ext cx="1955348" cy="2186797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4389AF1B-52C7-4D68-B93E-E7F190ED9B9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0" t="52116" r="10817" b="25553"/>
          <a:stretch/>
        </p:blipFill>
        <p:spPr>
          <a:xfrm>
            <a:off x="1299540" y="3837536"/>
            <a:ext cx="2242899" cy="201046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8BAEDBE-8EDB-4771-A811-B4C341A265E3}"/>
              </a:ext>
            </a:extLst>
          </p:cNvPr>
          <p:cNvSpPr/>
          <p:nvPr/>
        </p:nvSpPr>
        <p:spPr>
          <a:xfrm>
            <a:off x="1967508" y="2646242"/>
            <a:ext cx="388727" cy="3161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6BDE9F87-921A-49CF-AE68-E3ED7A7AA511}"/>
              </a:ext>
            </a:extLst>
          </p:cNvPr>
          <p:cNvCxnSpPr>
            <a:cxnSpLocks/>
          </p:cNvCxnSpPr>
          <p:nvPr/>
        </p:nvCxnSpPr>
        <p:spPr>
          <a:xfrm>
            <a:off x="2356235" y="2646242"/>
            <a:ext cx="1186204" cy="1166967"/>
          </a:xfrm>
          <a:prstGeom prst="line">
            <a:avLst/>
          </a:prstGeom>
          <a:ln w="1905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5D316146-9C7B-40AC-B0D1-1F141C65F05D}"/>
              </a:ext>
            </a:extLst>
          </p:cNvPr>
          <p:cNvCxnSpPr>
            <a:cxnSpLocks/>
          </p:cNvCxnSpPr>
          <p:nvPr/>
        </p:nvCxnSpPr>
        <p:spPr>
          <a:xfrm flipH="1">
            <a:off x="1285350" y="2646242"/>
            <a:ext cx="682159" cy="1188546"/>
          </a:xfrm>
          <a:prstGeom prst="line">
            <a:avLst/>
          </a:prstGeom>
          <a:ln w="28575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17F3250-5CE7-4B70-81EC-E3BE23D30000}"/>
              </a:ext>
            </a:extLst>
          </p:cNvPr>
          <p:cNvSpPr/>
          <p:nvPr/>
        </p:nvSpPr>
        <p:spPr>
          <a:xfrm>
            <a:off x="3709932" y="3807238"/>
            <a:ext cx="34998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2320F2F-AC06-4922-857D-8C4D4DFF6548}"/>
              </a:ext>
            </a:extLst>
          </p:cNvPr>
          <p:cNvSpPr/>
          <p:nvPr/>
        </p:nvSpPr>
        <p:spPr>
          <a:xfrm>
            <a:off x="3709931" y="4270795"/>
            <a:ext cx="349985" cy="307777"/>
          </a:xfrm>
          <a:prstGeom prst="rect">
            <a:avLst/>
          </a:prstGeom>
          <a:solidFill>
            <a:srgbClr val="2AA2D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4439B94-DDD4-470E-A34B-910FB773C521}"/>
              </a:ext>
            </a:extLst>
          </p:cNvPr>
          <p:cNvSpPr/>
          <p:nvPr/>
        </p:nvSpPr>
        <p:spPr>
          <a:xfrm>
            <a:off x="3709930" y="4740253"/>
            <a:ext cx="349985" cy="307777"/>
          </a:xfrm>
          <a:prstGeom prst="rect">
            <a:avLst/>
          </a:prstGeom>
          <a:solidFill>
            <a:srgbClr val="26264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BC9CA8F-B5E1-4507-95F1-9BC9CBDCD6C0}"/>
              </a:ext>
            </a:extLst>
          </p:cNvPr>
          <p:cNvSpPr/>
          <p:nvPr/>
        </p:nvSpPr>
        <p:spPr>
          <a:xfrm>
            <a:off x="3713257" y="5214430"/>
            <a:ext cx="349985" cy="307777"/>
          </a:xfrm>
          <a:prstGeom prst="rect">
            <a:avLst/>
          </a:prstGeom>
          <a:solidFill>
            <a:srgbClr val="AE0C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9078A4F-F83D-4076-9E2C-43B29AD885B9}"/>
              </a:ext>
            </a:extLst>
          </p:cNvPr>
          <p:cNvSpPr/>
          <p:nvPr/>
        </p:nvSpPr>
        <p:spPr>
          <a:xfrm>
            <a:off x="3709929" y="5683888"/>
            <a:ext cx="349985" cy="307777"/>
          </a:xfrm>
          <a:prstGeom prst="rect">
            <a:avLst/>
          </a:prstGeom>
          <a:solidFill>
            <a:srgbClr val="7E3A1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B8AC38BB-3042-4153-9A7D-E80B14371F9E}"/>
              </a:ext>
            </a:extLst>
          </p:cNvPr>
          <p:cNvSpPr txBox="1"/>
          <p:nvPr/>
        </p:nvSpPr>
        <p:spPr>
          <a:xfrm>
            <a:off x="4059914" y="3823043"/>
            <a:ext cx="769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Healthy</a:t>
            </a:r>
            <a:endParaRPr lang="fr-FR" sz="1200" dirty="0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6110C3C9-9D8C-4D95-81BD-EAD6B5647152}"/>
              </a:ext>
            </a:extLst>
          </p:cNvPr>
          <p:cNvSpPr txBox="1"/>
          <p:nvPr/>
        </p:nvSpPr>
        <p:spPr>
          <a:xfrm>
            <a:off x="4068677" y="4391144"/>
            <a:ext cx="1553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Undamaged</a:t>
            </a:r>
            <a:r>
              <a:rPr lang="fr-FR" sz="1200" dirty="0"/>
              <a:t> </a:t>
            </a:r>
            <a:r>
              <a:rPr lang="fr-FR" sz="1200" dirty="0" err="1"/>
              <a:t>tumour</a:t>
            </a:r>
            <a:endParaRPr lang="fr-FR" sz="1200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62EA65D4-FB43-4DF3-B249-D81BC22B950B}"/>
              </a:ext>
            </a:extLst>
          </p:cNvPr>
          <p:cNvSpPr txBox="1"/>
          <p:nvPr/>
        </p:nvSpPr>
        <p:spPr>
          <a:xfrm>
            <a:off x="4059914" y="4751405"/>
            <a:ext cx="1412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Damaged</a:t>
            </a:r>
            <a:r>
              <a:rPr lang="fr-FR" sz="1200" dirty="0"/>
              <a:t> </a:t>
            </a:r>
            <a:r>
              <a:rPr lang="fr-FR" sz="1200" dirty="0" err="1"/>
              <a:t>tumour</a:t>
            </a:r>
            <a:endParaRPr lang="fr-FR" sz="1200" dirty="0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534A809D-0469-489F-A4D0-1E5BC95D3E5A}"/>
              </a:ext>
            </a:extLst>
          </p:cNvPr>
          <p:cNvSpPr txBox="1"/>
          <p:nvPr/>
        </p:nvSpPr>
        <p:spPr>
          <a:xfrm>
            <a:off x="4059914" y="5230277"/>
            <a:ext cx="1016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Endothelial</a:t>
            </a:r>
            <a:endParaRPr lang="fr-FR" sz="1200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E2F9CA5A-F3EE-415F-A0F5-06601AF53F25}"/>
              </a:ext>
            </a:extLst>
          </p:cNvPr>
          <p:cNvSpPr txBox="1"/>
          <p:nvPr/>
        </p:nvSpPr>
        <p:spPr>
          <a:xfrm>
            <a:off x="4059914" y="5694074"/>
            <a:ext cx="639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Dead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A484DFAF-063D-4766-A1CF-148378EB55AE}"/>
              </a:ext>
            </a:extLst>
          </p:cNvPr>
          <p:cNvSpPr txBox="1"/>
          <p:nvPr/>
        </p:nvSpPr>
        <p:spPr>
          <a:xfrm>
            <a:off x="6976462" y="5010823"/>
            <a:ext cx="372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Extraction of </a:t>
            </a:r>
            <a:r>
              <a:rPr lang="fr-FR" b="1" dirty="0" err="1"/>
              <a:t>tumour</a:t>
            </a:r>
            <a:r>
              <a:rPr lang="fr-FR" b="1" dirty="0"/>
              <a:t> </a:t>
            </a:r>
            <a:r>
              <a:rPr lang="fr-FR" b="1" dirty="0" err="1"/>
              <a:t>cell</a:t>
            </a:r>
            <a:r>
              <a:rPr lang="fr-FR" b="1" dirty="0"/>
              <a:t> </a:t>
            </a:r>
            <a:r>
              <a:rPr lang="fr-FR" b="1" dirty="0" err="1"/>
              <a:t>density</a:t>
            </a:r>
            <a:r>
              <a:rPr lang="fr-FR" b="1" dirty="0"/>
              <a:t> </a:t>
            </a:r>
            <a:r>
              <a:rPr lang="fr-FR" dirty="0" err="1"/>
              <a:t>evolution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SBRT</a:t>
            </a:r>
            <a:endParaRPr lang="fr-FR" b="1" dirty="0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439141BE-683D-48F5-8DAA-B13EE2F76045}"/>
              </a:ext>
            </a:extLst>
          </p:cNvPr>
          <p:cNvSpPr txBox="1"/>
          <p:nvPr/>
        </p:nvSpPr>
        <p:spPr>
          <a:xfrm>
            <a:off x="-22146" y="1014608"/>
            <a:ext cx="5418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i="1" dirty="0"/>
              <a:t>In silico</a:t>
            </a:r>
            <a:r>
              <a:rPr lang="fr-FR" b="1" dirty="0"/>
              <a:t> simulations </a:t>
            </a:r>
            <a:r>
              <a:rPr lang="fr-FR" dirty="0"/>
              <a:t>of the </a:t>
            </a:r>
            <a:r>
              <a:rPr lang="fr-FR" dirty="0" err="1"/>
              <a:t>prescribed</a:t>
            </a:r>
            <a:r>
              <a:rPr lang="fr-FR" dirty="0"/>
              <a:t> </a:t>
            </a:r>
            <a:r>
              <a:rPr lang="fr-FR" dirty="0" err="1"/>
              <a:t>treatment</a:t>
            </a:r>
            <a:endParaRPr lang="fr-FR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C3DAA709-C5BE-4262-AD86-E4C7E016FEF7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10/16</a:t>
            </a:r>
          </a:p>
        </p:txBody>
      </p:sp>
    </p:spTree>
    <p:extLst>
      <p:ext uri="{BB962C8B-B14F-4D97-AF65-F5344CB8AC3E}">
        <p14:creationId xmlns:p14="http://schemas.microsoft.com/office/powerpoint/2010/main" val="3148593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Context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2711369" y="374778"/>
            <a:ext cx="676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latin typeface="+mj-lt"/>
              </a:rPr>
              <a:t>Computational</a:t>
            </a:r>
            <a:r>
              <a:rPr lang="fr-FR" sz="2400" b="1" dirty="0">
                <a:latin typeface="+mj-lt"/>
              </a:rPr>
              <a:t> digital </a:t>
            </a:r>
            <a:r>
              <a:rPr lang="fr-FR" sz="2400" b="1" dirty="0" err="1">
                <a:latin typeface="+mj-lt"/>
              </a:rPr>
              <a:t>twin</a:t>
            </a:r>
            <a:r>
              <a:rPr lang="fr-FR" sz="2400" b="1" dirty="0">
                <a:latin typeface="+mj-lt"/>
              </a:rPr>
              <a:t> model: </a:t>
            </a:r>
            <a:r>
              <a:rPr lang="fr-FR" sz="2400" b="1" dirty="0" err="1">
                <a:latin typeface="+mj-lt"/>
              </a:rPr>
              <a:t>Parameters</a:t>
            </a:r>
            <a:endParaRPr lang="fr-FR" sz="2400" b="1" dirty="0">
              <a:latin typeface="+mj-lt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C491567-EA9C-4DD4-AA0D-A6F48B15DA33}"/>
              </a:ext>
            </a:extLst>
          </p:cNvPr>
          <p:cNvSpPr txBox="1"/>
          <p:nvPr/>
        </p:nvSpPr>
        <p:spPr>
          <a:xfrm rot="16200000">
            <a:off x="-2318693" y="3204301"/>
            <a:ext cx="5014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latin typeface="+mn-lt"/>
              </a:rPr>
              <a:t>Towards a Reduced In Silico Model Predicting Biochemical Recurrence After Radiotherapy in Prostate Cancer</a:t>
            </a:r>
            <a:r>
              <a:rPr lang="en-US" sz="1200" i="1" dirty="0">
                <a:latin typeface="+mn-lt"/>
              </a:rPr>
              <a:t>, Sosa-Marrero et al. 2021</a:t>
            </a:r>
            <a:endParaRPr lang="fr-FR" sz="1200" i="1" dirty="0">
              <a:latin typeface="+mn-lt"/>
            </a:endParaRPr>
          </a:p>
        </p:txBody>
      </p:sp>
      <p:pic>
        <p:nvPicPr>
          <p:cNvPr id="69" name="Espace réservé du contenu 4">
            <a:extLst>
              <a:ext uri="{FF2B5EF4-FFF2-40B4-BE49-F238E27FC236}">
                <a16:creationId xmlns:a16="http://schemas.microsoft.com/office/drawing/2014/main" id="{B8B23853-79F3-4752-8CBA-202C8969DF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t="4869" r="1599" b="3691"/>
          <a:stretch/>
        </p:blipFill>
        <p:spPr>
          <a:xfrm>
            <a:off x="1067765" y="2907359"/>
            <a:ext cx="4372494" cy="1957346"/>
          </a:xfrm>
          <a:prstGeom prst="rect">
            <a:avLst/>
          </a:prstGeom>
        </p:spPr>
      </p:pic>
      <p:pic>
        <p:nvPicPr>
          <p:cNvPr id="70" name="Image 69">
            <a:extLst>
              <a:ext uri="{FF2B5EF4-FFF2-40B4-BE49-F238E27FC236}">
                <a16:creationId xmlns:a16="http://schemas.microsoft.com/office/drawing/2014/main" id="{D36FA056-FF77-40CC-A9D2-0B277A3AAF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" t="11813" r="1544" b="9267"/>
          <a:stretch/>
        </p:blipFill>
        <p:spPr>
          <a:xfrm>
            <a:off x="7980388" y="1701085"/>
            <a:ext cx="3710631" cy="705156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CDDF33C1-4F3B-46DC-B78D-7254322617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t="1540" r="1215" b="1899"/>
          <a:stretch/>
        </p:blipFill>
        <p:spPr>
          <a:xfrm>
            <a:off x="7393926" y="2467433"/>
            <a:ext cx="4721629" cy="3998423"/>
          </a:xfrm>
          <a:prstGeom prst="rect">
            <a:avLst/>
          </a:prstGeom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5A37F8BA-0FE4-4145-A8F8-775B8CC5CD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4" t="28117" r="9587" b="2374"/>
          <a:stretch/>
        </p:blipFill>
        <p:spPr>
          <a:xfrm>
            <a:off x="1143357" y="840156"/>
            <a:ext cx="4240522" cy="1704491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C220D301-83EE-453B-A9D8-216BD06008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6" t="10174" r="3966" b="8828"/>
          <a:stretch/>
        </p:blipFill>
        <p:spPr>
          <a:xfrm>
            <a:off x="7779797" y="761909"/>
            <a:ext cx="4111814" cy="904358"/>
          </a:xfrm>
          <a:prstGeom prst="rect">
            <a:avLst/>
          </a:prstGeom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07F2270D-1209-4171-AE0A-C72FFB9D4D27}"/>
              </a:ext>
            </a:extLst>
          </p:cNvPr>
          <p:cNvSpPr txBox="1"/>
          <p:nvPr/>
        </p:nvSpPr>
        <p:spPr>
          <a:xfrm>
            <a:off x="590465" y="5458997"/>
            <a:ext cx="17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D2232A"/>
                </a:solidFill>
              </a:rPr>
              <a:t>33 </a:t>
            </a:r>
            <a:r>
              <a:rPr lang="fr-FR" b="1" dirty="0" err="1">
                <a:solidFill>
                  <a:srgbClr val="D2232A"/>
                </a:solidFill>
              </a:rPr>
              <a:t>parameters</a:t>
            </a:r>
            <a:r>
              <a:rPr lang="fr-FR" b="1" dirty="0">
                <a:solidFill>
                  <a:srgbClr val="D2232A"/>
                </a:solidFill>
              </a:rPr>
              <a:t> !!</a:t>
            </a:r>
          </a:p>
        </p:txBody>
      </p:sp>
      <p:pic>
        <p:nvPicPr>
          <p:cNvPr id="75" name="Picture 6" descr="Blood, oxygen, o2, diatomic, molecule, bubbles icon - Download on ...">
            <a:extLst>
              <a:ext uri="{FF2B5EF4-FFF2-40B4-BE49-F238E27FC236}">
                <a16:creationId xmlns:a16="http://schemas.microsoft.com/office/drawing/2014/main" id="{9B80A324-C0F9-4209-96DB-8B79A089C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25" y="1347077"/>
            <a:ext cx="679503" cy="67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Ciclo cellulare: mitosi e meiosi | Ripasso di Scienze">
            <a:extLst>
              <a:ext uri="{FF2B5EF4-FFF2-40B4-BE49-F238E27FC236}">
                <a16:creationId xmlns:a16="http://schemas.microsoft.com/office/drawing/2014/main" id="{F3569A23-E1C1-4F78-822D-9DF76D729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742" y="1214088"/>
            <a:ext cx="871817" cy="90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 descr="Artery, blood, capillary, health, red, vein, vessel icon - Download on ...">
            <a:extLst>
              <a:ext uri="{FF2B5EF4-FFF2-40B4-BE49-F238E27FC236}">
                <a16:creationId xmlns:a16="http://schemas.microsoft.com/office/drawing/2014/main" id="{1D3294FA-440E-4592-9DD0-5A3A3EB82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22" y="3611841"/>
            <a:ext cx="602268" cy="54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" name="Groupe 77">
            <a:extLst>
              <a:ext uri="{FF2B5EF4-FFF2-40B4-BE49-F238E27FC236}">
                <a16:creationId xmlns:a16="http://schemas.microsoft.com/office/drawing/2014/main" id="{A9AFDFB2-5333-45BF-A066-9D7BFC0A4B8A}"/>
              </a:ext>
            </a:extLst>
          </p:cNvPr>
          <p:cNvGrpSpPr/>
          <p:nvPr/>
        </p:nvGrpSpPr>
        <p:grpSpPr>
          <a:xfrm>
            <a:off x="6411232" y="4099295"/>
            <a:ext cx="865588" cy="734697"/>
            <a:chOff x="2926573" y="3682509"/>
            <a:chExt cx="865588" cy="734697"/>
          </a:xfrm>
        </p:grpSpPr>
        <p:pic>
          <p:nvPicPr>
            <p:cNvPr id="79" name="Picture 2" descr="Genetics Computer Icons DNA - DNA png download - 980*982 - Free ...">
              <a:extLst>
                <a:ext uri="{FF2B5EF4-FFF2-40B4-BE49-F238E27FC236}">
                  <a16:creationId xmlns:a16="http://schemas.microsoft.com/office/drawing/2014/main" id="{59F8510A-4616-4E91-974B-EE07D05853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5499" y="3883674"/>
              <a:ext cx="506662" cy="507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6" descr="Icônes éclair à télécharger gratuitement - Icône.com">
              <a:extLst>
                <a:ext uri="{FF2B5EF4-FFF2-40B4-BE49-F238E27FC236}">
                  <a16:creationId xmlns:a16="http://schemas.microsoft.com/office/drawing/2014/main" id="{2DF0BC69-A1FB-4186-B468-4B6061963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46961">
              <a:off x="2926573" y="3682509"/>
              <a:ext cx="519664" cy="734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7E57265D-A29A-483F-8F1B-14D4914C6E0E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11/16</a:t>
            </a:r>
          </a:p>
        </p:txBody>
      </p:sp>
    </p:spTree>
    <p:extLst>
      <p:ext uri="{BB962C8B-B14F-4D97-AF65-F5344CB8AC3E}">
        <p14:creationId xmlns:p14="http://schemas.microsoft.com/office/powerpoint/2010/main" val="3219235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Context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2711369" y="374778"/>
            <a:ext cx="676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latin typeface="+mj-lt"/>
              </a:rPr>
              <a:t>Computational</a:t>
            </a:r>
            <a:r>
              <a:rPr lang="fr-FR" sz="2400" b="1" dirty="0">
                <a:latin typeface="+mj-lt"/>
              </a:rPr>
              <a:t> digital </a:t>
            </a:r>
            <a:r>
              <a:rPr lang="fr-FR" sz="2400" b="1" dirty="0" err="1">
                <a:latin typeface="+mj-lt"/>
              </a:rPr>
              <a:t>twin</a:t>
            </a:r>
            <a:r>
              <a:rPr lang="fr-FR" sz="2400" b="1" dirty="0">
                <a:latin typeface="+mj-lt"/>
              </a:rPr>
              <a:t> model: </a:t>
            </a:r>
            <a:r>
              <a:rPr lang="fr-FR" sz="2400" b="1" dirty="0" err="1">
                <a:latin typeface="+mj-lt"/>
              </a:rPr>
              <a:t>Parameters</a:t>
            </a:r>
            <a:endParaRPr lang="fr-FR" sz="2400" b="1" dirty="0">
              <a:latin typeface="+mj-lt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C491567-EA9C-4DD4-AA0D-A6F48B15DA33}"/>
              </a:ext>
            </a:extLst>
          </p:cNvPr>
          <p:cNvSpPr txBox="1"/>
          <p:nvPr/>
        </p:nvSpPr>
        <p:spPr>
          <a:xfrm rot="16200000">
            <a:off x="-2318693" y="3204301"/>
            <a:ext cx="5014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latin typeface="+mn-lt"/>
              </a:rPr>
              <a:t>Towards a Reduced In Silico Model Predicting Biochemical Recurrence After Radiotherapy in Prostate Cancer</a:t>
            </a:r>
            <a:r>
              <a:rPr lang="en-US" sz="1200" i="1" dirty="0">
                <a:latin typeface="+mn-lt"/>
              </a:rPr>
              <a:t>, Sosa-Marrero et al. 2021</a:t>
            </a:r>
            <a:endParaRPr lang="fr-FR" sz="1200" i="1" dirty="0">
              <a:latin typeface="+mn-lt"/>
            </a:endParaRPr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id="{CDDF33C1-4F3B-46DC-B78D-725432261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t="1540" r="1215" b="1899"/>
          <a:stretch/>
        </p:blipFill>
        <p:spPr>
          <a:xfrm>
            <a:off x="7393926" y="2467433"/>
            <a:ext cx="4721629" cy="3998423"/>
          </a:xfrm>
          <a:prstGeom prst="rect">
            <a:avLst/>
          </a:prstGeom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5A37F8BA-0FE4-4145-A8F8-775B8CC5C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4" t="28117" r="9587" b="2374"/>
          <a:stretch/>
        </p:blipFill>
        <p:spPr>
          <a:xfrm>
            <a:off x="1143357" y="840156"/>
            <a:ext cx="4240522" cy="1704491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C220D301-83EE-453B-A9D8-216BD06008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6" t="10174" r="3966" b="8828"/>
          <a:stretch/>
        </p:blipFill>
        <p:spPr>
          <a:xfrm>
            <a:off x="7779797" y="761909"/>
            <a:ext cx="4111814" cy="904358"/>
          </a:xfrm>
          <a:prstGeom prst="rect">
            <a:avLst/>
          </a:prstGeom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07F2270D-1209-4171-AE0A-C72FFB9D4D27}"/>
              </a:ext>
            </a:extLst>
          </p:cNvPr>
          <p:cNvSpPr txBox="1"/>
          <p:nvPr/>
        </p:nvSpPr>
        <p:spPr>
          <a:xfrm>
            <a:off x="590465" y="5458997"/>
            <a:ext cx="176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D2232A"/>
                </a:solidFill>
              </a:rPr>
              <a:t>33 </a:t>
            </a:r>
            <a:r>
              <a:rPr lang="fr-FR" b="1" dirty="0" err="1">
                <a:solidFill>
                  <a:srgbClr val="D2232A"/>
                </a:solidFill>
              </a:rPr>
              <a:t>parameters</a:t>
            </a:r>
            <a:r>
              <a:rPr lang="fr-FR" b="1" dirty="0">
                <a:solidFill>
                  <a:srgbClr val="D2232A"/>
                </a:solidFill>
              </a:rPr>
              <a:t> !!</a:t>
            </a:r>
          </a:p>
        </p:txBody>
      </p:sp>
      <p:pic>
        <p:nvPicPr>
          <p:cNvPr id="75" name="Picture 6" descr="Blood, oxygen, o2, diatomic, molecule, bubbles icon - Download on ...">
            <a:extLst>
              <a:ext uri="{FF2B5EF4-FFF2-40B4-BE49-F238E27FC236}">
                <a16:creationId xmlns:a16="http://schemas.microsoft.com/office/drawing/2014/main" id="{9B80A324-C0F9-4209-96DB-8B79A089C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25" y="1347077"/>
            <a:ext cx="679503" cy="67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Ciclo cellulare: mitosi e meiosi | Ripasso di Scienze">
            <a:extLst>
              <a:ext uri="{FF2B5EF4-FFF2-40B4-BE49-F238E27FC236}">
                <a16:creationId xmlns:a16="http://schemas.microsoft.com/office/drawing/2014/main" id="{F3569A23-E1C1-4F78-822D-9DF76D729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742" y="1214088"/>
            <a:ext cx="871817" cy="90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 descr="Artery, blood, capillary, health, red, vein, vessel icon - Download on ...">
            <a:extLst>
              <a:ext uri="{FF2B5EF4-FFF2-40B4-BE49-F238E27FC236}">
                <a16:creationId xmlns:a16="http://schemas.microsoft.com/office/drawing/2014/main" id="{1D3294FA-440E-4592-9DD0-5A3A3EB82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22" y="3611841"/>
            <a:ext cx="602268" cy="54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" name="Groupe 77">
            <a:extLst>
              <a:ext uri="{FF2B5EF4-FFF2-40B4-BE49-F238E27FC236}">
                <a16:creationId xmlns:a16="http://schemas.microsoft.com/office/drawing/2014/main" id="{A9AFDFB2-5333-45BF-A066-9D7BFC0A4B8A}"/>
              </a:ext>
            </a:extLst>
          </p:cNvPr>
          <p:cNvGrpSpPr/>
          <p:nvPr/>
        </p:nvGrpSpPr>
        <p:grpSpPr>
          <a:xfrm>
            <a:off x="6411232" y="4099295"/>
            <a:ext cx="865588" cy="734697"/>
            <a:chOff x="2926573" y="3682509"/>
            <a:chExt cx="865588" cy="734697"/>
          </a:xfrm>
        </p:grpSpPr>
        <p:pic>
          <p:nvPicPr>
            <p:cNvPr id="79" name="Picture 2" descr="Genetics Computer Icons DNA - DNA png download - 980*982 - Free ...">
              <a:extLst>
                <a:ext uri="{FF2B5EF4-FFF2-40B4-BE49-F238E27FC236}">
                  <a16:creationId xmlns:a16="http://schemas.microsoft.com/office/drawing/2014/main" id="{59F8510A-4616-4E91-974B-EE07D05853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5499" y="3883674"/>
              <a:ext cx="506662" cy="507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6" descr="Icônes éclair à télécharger gratuitement - Icône.com">
              <a:extLst>
                <a:ext uri="{FF2B5EF4-FFF2-40B4-BE49-F238E27FC236}">
                  <a16:creationId xmlns:a16="http://schemas.microsoft.com/office/drawing/2014/main" id="{2DF0BC69-A1FB-4186-B468-4B6061963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46961">
              <a:off x="2926573" y="3682509"/>
              <a:ext cx="519664" cy="734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1" name="ZoneTexte 80">
            <a:extLst>
              <a:ext uri="{FF2B5EF4-FFF2-40B4-BE49-F238E27FC236}">
                <a16:creationId xmlns:a16="http://schemas.microsoft.com/office/drawing/2014/main" id="{DA1E164E-A133-4160-9D31-3DE701022241}"/>
              </a:ext>
            </a:extLst>
          </p:cNvPr>
          <p:cNvSpPr txBox="1"/>
          <p:nvPr/>
        </p:nvSpPr>
        <p:spPr>
          <a:xfrm>
            <a:off x="4857682" y="5181997"/>
            <a:ext cx="2059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13 </a:t>
            </a:r>
            <a:r>
              <a:rPr lang="fr-FR" dirty="0" err="1"/>
              <a:t>parameters</a:t>
            </a:r>
            <a:r>
              <a:rPr lang="fr-FR" dirty="0"/>
              <a:t> to </a:t>
            </a:r>
            <a:r>
              <a:rPr lang="fr-FR" b="1" dirty="0" err="1"/>
              <a:t>adapt</a:t>
            </a:r>
            <a:r>
              <a:rPr lang="fr-FR" b="1" dirty="0"/>
              <a:t> </a:t>
            </a:r>
            <a:r>
              <a:rPr lang="fr-FR" b="1" dirty="0" err="1"/>
              <a:t>specifically</a:t>
            </a:r>
            <a:r>
              <a:rPr lang="fr-FR" b="1" dirty="0"/>
              <a:t> to </a:t>
            </a:r>
            <a:r>
              <a:rPr lang="fr-FR" b="1" dirty="0" err="1"/>
              <a:t>each</a:t>
            </a:r>
            <a:r>
              <a:rPr lang="fr-FR" b="1" dirty="0"/>
              <a:t> patient</a:t>
            </a:r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8721AACF-5C49-4974-8FAD-A50B12DF20E2}"/>
              </a:ext>
            </a:extLst>
          </p:cNvPr>
          <p:cNvCxnSpPr>
            <a:cxnSpLocks/>
            <a:stCxn id="74" idx="3"/>
            <a:endCxn id="83" idx="1"/>
          </p:cNvCxnSpPr>
          <p:nvPr/>
        </p:nvCxnSpPr>
        <p:spPr>
          <a:xfrm>
            <a:off x="2353395" y="5643663"/>
            <a:ext cx="49424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ZoneTexte 82">
            <a:extLst>
              <a:ext uri="{FF2B5EF4-FFF2-40B4-BE49-F238E27FC236}">
                <a16:creationId xmlns:a16="http://schemas.microsoft.com/office/drawing/2014/main" id="{87788299-A299-441A-B61C-895021D31A21}"/>
              </a:ext>
            </a:extLst>
          </p:cNvPr>
          <p:cNvSpPr txBox="1"/>
          <p:nvPr/>
        </p:nvSpPr>
        <p:spPr>
          <a:xfrm>
            <a:off x="2847635" y="5320498"/>
            <a:ext cx="1459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Sensitivity</a:t>
            </a:r>
            <a:r>
              <a:rPr lang="fr-FR" b="1" dirty="0"/>
              <a:t> </a:t>
            </a:r>
            <a:r>
              <a:rPr lang="fr-FR" b="1" dirty="0" err="1"/>
              <a:t>analysis</a:t>
            </a:r>
            <a:endParaRPr lang="fr-FR" b="1" dirty="0"/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FBA4885F-FC48-441D-B88E-159DB896824D}"/>
              </a:ext>
            </a:extLst>
          </p:cNvPr>
          <p:cNvCxnSpPr>
            <a:cxnSpLocks/>
            <a:stCxn id="83" idx="3"/>
            <a:endCxn id="81" idx="1"/>
          </p:cNvCxnSpPr>
          <p:nvPr/>
        </p:nvCxnSpPr>
        <p:spPr>
          <a:xfrm flipV="1">
            <a:off x="4307062" y="5643662"/>
            <a:ext cx="550620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Espace réservé du contenu 4">
            <a:extLst>
              <a:ext uri="{FF2B5EF4-FFF2-40B4-BE49-F238E27FC236}">
                <a16:creationId xmlns:a16="http://schemas.microsoft.com/office/drawing/2014/main" id="{280F4165-AC08-4566-8477-E75006131B2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t="4869" r="1599" b="3691"/>
          <a:stretch/>
        </p:blipFill>
        <p:spPr>
          <a:xfrm>
            <a:off x="1077371" y="2907359"/>
            <a:ext cx="4372494" cy="1957346"/>
          </a:xfrm>
          <a:prstGeom prst="rect">
            <a:avLst/>
          </a:prstGeom>
        </p:spPr>
      </p:pic>
      <p:pic>
        <p:nvPicPr>
          <p:cNvPr id="96" name="Image 95">
            <a:extLst>
              <a:ext uri="{FF2B5EF4-FFF2-40B4-BE49-F238E27FC236}">
                <a16:creationId xmlns:a16="http://schemas.microsoft.com/office/drawing/2014/main" id="{B2D3C391-BFDC-43E5-83DF-74E879CB804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" t="11813" r="1544" b="9267"/>
          <a:stretch/>
        </p:blipFill>
        <p:spPr>
          <a:xfrm>
            <a:off x="7980388" y="1694375"/>
            <a:ext cx="3710631" cy="705156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18900142-36A6-4A18-8D9A-0152F0A54557}"/>
              </a:ext>
            </a:extLst>
          </p:cNvPr>
          <p:cNvSpPr/>
          <p:nvPr/>
        </p:nvSpPr>
        <p:spPr>
          <a:xfrm>
            <a:off x="7393925" y="2893038"/>
            <a:ext cx="4721629" cy="42686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75E39D3-1996-440E-B337-9677B8BC1E62}"/>
              </a:ext>
            </a:extLst>
          </p:cNvPr>
          <p:cNvSpPr/>
          <p:nvPr/>
        </p:nvSpPr>
        <p:spPr>
          <a:xfrm>
            <a:off x="7393924" y="5444467"/>
            <a:ext cx="4721629" cy="84049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990F8F95-2978-417E-9C0D-D3878D4EB727}"/>
              </a:ext>
            </a:extLst>
          </p:cNvPr>
          <p:cNvSpPr txBox="1"/>
          <p:nvPr/>
        </p:nvSpPr>
        <p:spPr>
          <a:xfrm>
            <a:off x="3935962" y="6010549"/>
            <a:ext cx="538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u="none" dirty="0">
                <a:latin typeface="Symbol" pitchFamily="18" charset="2"/>
              </a:rPr>
              <a:t>a/b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A2C9DB8-3FD7-46E1-8460-6B0BE2694938}"/>
              </a:ext>
            </a:extLst>
          </p:cNvPr>
          <p:cNvSpPr txBox="1"/>
          <p:nvPr/>
        </p:nvSpPr>
        <p:spPr>
          <a:xfrm>
            <a:off x="4369173" y="6017483"/>
            <a:ext cx="65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= 1.5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370A2E2-04D7-484C-916A-2761A67CCF1B}"/>
              </a:ext>
            </a:extLst>
          </p:cNvPr>
          <p:cNvSpPr/>
          <p:nvPr/>
        </p:nvSpPr>
        <p:spPr>
          <a:xfrm>
            <a:off x="7393924" y="3529185"/>
            <a:ext cx="4721629" cy="21632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B135332-588E-4D69-A6FD-556A5888B243}"/>
              </a:ext>
            </a:extLst>
          </p:cNvPr>
          <p:cNvSpPr/>
          <p:nvPr/>
        </p:nvSpPr>
        <p:spPr>
          <a:xfrm>
            <a:off x="7393924" y="3953059"/>
            <a:ext cx="4721629" cy="21632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B608D93-2531-4C79-A66C-FB0AD66F562D}"/>
              </a:ext>
            </a:extLst>
          </p:cNvPr>
          <p:cNvSpPr/>
          <p:nvPr/>
        </p:nvSpPr>
        <p:spPr>
          <a:xfrm>
            <a:off x="7393923" y="4376933"/>
            <a:ext cx="4721629" cy="21632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6375AEB-F1E0-4301-AADF-19203F95D498}"/>
              </a:ext>
            </a:extLst>
          </p:cNvPr>
          <p:cNvSpPr/>
          <p:nvPr/>
        </p:nvSpPr>
        <p:spPr>
          <a:xfrm>
            <a:off x="7393922" y="4795723"/>
            <a:ext cx="4721629" cy="21632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62BAE16-8480-4094-886C-23651290658D}"/>
              </a:ext>
            </a:extLst>
          </p:cNvPr>
          <p:cNvSpPr/>
          <p:nvPr/>
        </p:nvSpPr>
        <p:spPr>
          <a:xfrm>
            <a:off x="7393921" y="5226412"/>
            <a:ext cx="4721629" cy="21632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3A59E6A9-3E65-41A9-B1DD-5F47C12876D3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11/16</a:t>
            </a:r>
          </a:p>
        </p:txBody>
      </p:sp>
    </p:spTree>
    <p:extLst>
      <p:ext uri="{BB962C8B-B14F-4D97-AF65-F5344CB8AC3E}">
        <p14:creationId xmlns:p14="http://schemas.microsoft.com/office/powerpoint/2010/main" val="1520234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Context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2711369" y="374778"/>
            <a:ext cx="676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+mj-lt"/>
              </a:rPr>
              <a:t>Optimisation of </a:t>
            </a:r>
            <a:r>
              <a:rPr lang="fr-FR" sz="2400" b="1" dirty="0" err="1">
                <a:latin typeface="+mj-lt"/>
              </a:rPr>
              <a:t>parameters</a:t>
            </a:r>
            <a:endParaRPr lang="fr-FR" sz="2400" b="1" dirty="0">
              <a:latin typeface="+mj-l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8900142-36A6-4A18-8D9A-0152F0A54557}"/>
              </a:ext>
            </a:extLst>
          </p:cNvPr>
          <p:cNvSpPr/>
          <p:nvPr/>
        </p:nvSpPr>
        <p:spPr>
          <a:xfrm>
            <a:off x="7393925" y="2893038"/>
            <a:ext cx="4721629" cy="42686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75E39D3-1996-440E-B337-9677B8BC1E62}"/>
              </a:ext>
            </a:extLst>
          </p:cNvPr>
          <p:cNvSpPr/>
          <p:nvPr/>
        </p:nvSpPr>
        <p:spPr>
          <a:xfrm>
            <a:off x="7393924" y="5444467"/>
            <a:ext cx="4721629" cy="84049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370A2E2-04D7-484C-916A-2761A67CCF1B}"/>
              </a:ext>
            </a:extLst>
          </p:cNvPr>
          <p:cNvSpPr/>
          <p:nvPr/>
        </p:nvSpPr>
        <p:spPr>
          <a:xfrm>
            <a:off x="7393924" y="3529185"/>
            <a:ext cx="4721629" cy="21632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B135332-588E-4D69-A6FD-556A5888B243}"/>
              </a:ext>
            </a:extLst>
          </p:cNvPr>
          <p:cNvSpPr/>
          <p:nvPr/>
        </p:nvSpPr>
        <p:spPr>
          <a:xfrm>
            <a:off x="7393924" y="3953059"/>
            <a:ext cx="4721629" cy="21632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B608D93-2531-4C79-A66C-FB0AD66F562D}"/>
              </a:ext>
            </a:extLst>
          </p:cNvPr>
          <p:cNvSpPr/>
          <p:nvPr/>
        </p:nvSpPr>
        <p:spPr>
          <a:xfrm>
            <a:off x="7393923" y="4376933"/>
            <a:ext cx="4721629" cy="21632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6375AEB-F1E0-4301-AADF-19203F95D498}"/>
              </a:ext>
            </a:extLst>
          </p:cNvPr>
          <p:cNvSpPr/>
          <p:nvPr/>
        </p:nvSpPr>
        <p:spPr>
          <a:xfrm>
            <a:off x="7393922" y="4795723"/>
            <a:ext cx="4721629" cy="21632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62BAE16-8480-4094-886C-23651290658D}"/>
              </a:ext>
            </a:extLst>
          </p:cNvPr>
          <p:cNvSpPr/>
          <p:nvPr/>
        </p:nvSpPr>
        <p:spPr>
          <a:xfrm>
            <a:off x="7393921" y="5226412"/>
            <a:ext cx="4721629" cy="21632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86CC0608-2E15-4DF0-90A4-606DD0FA0B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-52"/>
          <a:stretch/>
        </p:blipFill>
        <p:spPr>
          <a:xfrm>
            <a:off x="1138834" y="907159"/>
            <a:ext cx="9914330" cy="5501270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CC7FBEB8-B8C9-4240-9D0E-AAE1660413BF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12/16</a:t>
            </a:r>
          </a:p>
        </p:txBody>
      </p:sp>
    </p:spTree>
    <p:extLst>
      <p:ext uri="{BB962C8B-B14F-4D97-AF65-F5344CB8AC3E}">
        <p14:creationId xmlns:p14="http://schemas.microsoft.com/office/powerpoint/2010/main" val="763870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Context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2711369" y="374778"/>
            <a:ext cx="676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+mj-lt"/>
              </a:rPr>
              <a:t>Optimisation of </a:t>
            </a:r>
            <a:r>
              <a:rPr lang="fr-FR" sz="2400" b="1" dirty="0" err="1">
                <a:latin typeface="+mj-lt"/>
              </a:rPr>
              <a:t>parameters</a:t>
            </a:r>
            <a:r>
              <a:rPr lang="fr-FR" sz="2400" b="1" dirty="0">
                <a:latin typeface="+mj-lt"/>
              </a:rPr>
              <a:t>: </a:t>
            </a:r>
            <a:r>
              <a:rPr lang="fr-FR" sz="2400" b="1" dirty="0" err="1">
                <a:latin typeface="+mj-lt"/>
              </a:rPr>
              <a:t>Simulated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Annealing</a:t>
            </a:r>
            <a:endParaRPr lang="fr-FR" sz="2400" b="1" dirty="0">
              <a:latin typeface="+mj-lt"/>
            </a:endParaRP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86CC0608-2E15-4DF0-90A4-606DD0FA0B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0" t="19504" b="8660"/>
          <a:stretch/>
        </p:blipFill>
        <p:spPr>
          <a:xfrm>
            <a:off x="255387" y="1253206"/>
            <a:ext cx="4711724" cy="4683499"/>
          </a:xfrm>
          <a:prstGeom prst="rect">
            <a:avLst/>
          </a:prstGeom>
        </p:spPr>
      </p:pic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A4CEC8A3-D9F1-46E9-B26B-C37A3E2FDBEC}"/>
              </a:ext>
            </a:extLst>
          </p:cNvPr>
          <p:cNvSpPr/>
          <p:nvPr/>
        </p:nvSpPr>
        <p:spPr>
          <a:xfrm>
            <a:off x="5531703" y="1364063"/>
            <a:ext cx="555811" cy="270449"/>
          </a:xfrm>
          <a:prstGeom prst="rightArrow">
            <a:avLst/>
          </a:prstGeom>
          <a:noFill/>
          <a:ln w="38100">
            <a:solidFill>
              <a:srgbClr val="2B50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BAFBF6A-831B-4980-AA22-BAFA7E6A7401}"/>
              </a:ext>
            </a:extLst>
          </p:cNvPr>
          <p:cNvSpPr txBox="1"/>
          <p:nvPr/>
        </p:nvSpPr>
        <p:spPr>
          <a:xfrm>
            <a:off x="6084909" y="1318322"/>
            <a:ext cx="397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Global </a:t>
            </a:r>
            <a:r>
              <a:rPr lang="fr-FR" b="1" dirty="0" err="1"/>
              <a:t>stochastic</a:t>
            </a:r>
            <a:r>
              <a:rPr lang="fr-FR" dirty="0"/>
              <a:t> optimisation </a:t>
            </a:r>
            <a:r>
              <a:rPr lang="fr-FR" dirty="0" err="1"/>
              <a:t>approach</a:t>
            </a:r>
            <a:endParaRPr lang="fr-FR" dirty="0"/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2A10F42F-A424-4421-94AE-FCC5774E2D24}"/>
              </a:ext>
            </a:extLst>
          </p:cNvPr>
          <p:cNvSpPr/>
          <p:nvPr/>
        </p:nvSpPr>
        <p:spPr>
          <a:xfrm>
            <a:off x="5529098" y="2230897"/>
            <a:ext cx="555811" cy="270449"/>
          </a:xfrm>
          <a:prstGeom prst="rightArrow">
            <a:avLst/>
          </a:prstGeom>
          <a:noFill/>
          <a:ln w="38100">
            <a:solidFill>
              <a:srgbClr val="2B50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7C1AAC6-D280-4AE7-AD37-01453FC63D87}"/>
              </a:ext>
            </a:extLst>
          </p:cNvPr>
          <p:cNvSpPr txBox="1"/>
          <p:nvPr/>
        </p:nvSpPr>
        <p:spPr>
          <a:xfrm>
            <a:off x="6095999" y="2185092"/>
            <a:ext cx="3319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Effective in a </a:t>
            </a:r>
            <a:r>
              <a:rPr lang="fr-FR" b="1" dirty="0"/>
              <a:t>large solution </a:t>
            </a:r>
            <a:r>
              <a:rPr lang="fr-FR" b="1" dirty="0" err="1"/>
              <a:t>space</a:t>
            </a:r>
            <a:endParaRPr lang="fr-FR" b="1" dirty="0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DA033DB7-F666-488B-924C-6A8D32C3057E}"/>
              </a:ext>
            </a:extLst>
          </p:cNvPr>
          <p:cNvSpPr/>
          <p:nvPr/>
        </p:nvSpPr>
        <p:spPr>
          <a:xfrm>
            <a:off x="5529097" y="3105989"/>
            <a:ext cx="555811" cy="270449"/>
          </a:xfrm>
          <a:prstGeom prst="rightArrow">
            <a:avLst/>
          </a:prstGeom>
          <a:noFill/>
          <a:ln w="38100">
            <a:solidFill>
              <a:srgbClr val="2B50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DF45D58-59C9-4B9C-A28E-1B7C4740C060}"/>
              </a:ext>
            </a:extLst>
          </p:cNvPr>
          <p:cNvSpPr txBox="1"/>
          <p:nvPr/>
        </p:nvSpPr>
        <p:spPr>
          <a:xfrm>
            <a:off x="6084908" y="3051862"/>
            <a:ext cx="509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Operates</a:t>
            </a:r>
            <a:r>
              <a:rPr lang="fr-FR" dirty="0"/>
              <a:t> </a:t>
            </a:r>
            <a:r>
              <a:rPr lang="fr-FR" dirty="0" err="1"/>
              <a:t>well</a:t>
            </a:r>
            <a:r>
              <a:rPr lang="fr-FR" dirty="0"/>
              <a:t> on </a:t>
            </a:r>
            <a:r>
              <a:rPr lang="fr-FR" dirty="0" err="1"/>
              <a:t>linear</a:t>
            </a:r>
            <a:r>
              <a:rPr lang="fr-FR" dirty="0"/>
              <a:t> or non-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EC9EDE71-8F05-44F4-B410-4A41286F3DF1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13/16</a:t>
            </a:r>
          </a:p>
        </p:txBody>
      </p:sp>
    </p:spTree>
    <p:extLst>
      <p:ext uri="{BB962C8B-B14F-4D97-AF65-F5344CB8AC3E}">
        <p14:creationId xmlns:p14="http://schemas.microsoft.com/office/powerpoint/2010/main" val="871555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Ellipse 112">
            <a:extLst>
              <a:ext uri="{FF2B5EF4-FFF2-40B4-BE49-F238E27FC236}">
                <a16:creationId xmlns:a16="http://schemas.microsoft.com/office/drawing/2014/main" id="{0BE45D07-FB81-45B1-88F8-3E7E20D30DD5}"/>
              </a:ext>
            </a:extLst>
          </p:cNvPr>
          <p:cNvSpPr/>
          <p:nvPr/>
        </p:nvSpPr>
        <p:spPr>
          <a:xfrm>
            <a:off x="6207393" y="5300839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Context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2711369" y="374778"/>
            <a:ext cx="676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+mj-lt"/>
              </a:rPr>
              <a:t>Optimisation of </a:t>
            </a:r>
            <a:r>
              <a:rPr lang="fr-FR" sz="2400" b="1" dirty="0" err="1">
                <a:latin typeface="+mj-lt"/>
              </a:rPr>
              <a:t>parameters</a:t>
            </a:r>
            <a:r>
              <a:rPr lang="fr-FR" sz="2400" b="1" dirty="0">
                <a:latin typeface="+mj-lt"/>
              </a:rPr>
              <a:t>: </a:t>
            </a:r>
            <a:r>
              <a:rPr lang="fr-FR" sz="2400" b="1" dirty="0" err="1">
                <a:latin typeface="+mj-lt"/>
              </a:rPr>
              <a:t>Simulated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Annealing</a:t>
            </a:r>
            <a:endParaRPr lang="fr-FR" sz="2400" b="1" dirty="0">
              <a:latin typeface="+mj-lt"/>
            </a:endParaRP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86CC0608-2E15-4DF0-90A4-606DD0FA0B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0" t="19504" b="8660"/>
          <a:stretch/>
        </p:blipFill>
        <p:spPr>
          <a:xfrm>
            <a:off x="255387" y="1253206"/>
            <a:ext cx="4711724" cy="4683499"/>
          </a:xfrm>
          <a:prstGeom prst="rect">
            <a:avLst/>
          </a:prstGeom>
        </p:spPr>
      </p:pic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A4CEC8A3-D9F1-46E9-B26B-C37A3E2FDBEC}"/>
              </a:ext>
            </a:extLst>
          </p:cNvPr>
          <p:cNvSpPr/>
          <p:nvPr/>
        </p:nvSpPr>
        <p:spPr>
          <a:xfrm>
            <a:off x="5531703" y="1364063"/>
            <a:ext cx="555811" cy="270449"/>
          </a:xfrm>
          <a:prstGeom prst="rightArrow">
            <a:avLst/>
          </a:prstGeom>
          <a:noFill/>
          <a:ln w="38100">
            <a:solidFill>
              <a:srgbClr val="2B50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BAFBF6A-831B-4980-AA22-BAFA7E6A7401}"/>
              </a:ext>
            </a:extLst>
          </p:cNvPr>
          <p:cNvSpPr txBox="1"/>
          <p:nvPr/>
        </p:nvSpPr>
        <p:spPr>
          <a:xfrm>
            <a:off x="6084909" y="1318322"/>
            <a:ext cx="397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Global </a:t>
            </a:r>
            <a:r>
              <a:rPr lang="fr-FR" b="1" dirty="0" err="1"/>
              <a:t>stochastic</a:t>
            </a:r>
            <a:r>
              <a:rPr lang="fr-FR" dirty="0"/>
              <a:t> optimisation </a:t>
            </a:r>
            <a:r>
              <a:rPr lang="fr-FR" dirty="0" err="1"/>
              <a:t>approach</a:t>
            </a:r>
            <a:endParaRPr lang="fr-FR" dirty="0"/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2A10F42F-A424-4421-94AE-FCC5774E2D24}"/>
              </a:ext>
            </a:extLst>
          </p:cNvPr>
          <p:cNvSpPr/>
          <p:nvPr/>
        </p:nvSpPr>
        <p:spPr>
          <a:xfrm>
            <a:off x="5529098" y="2230897"/>
            <a:ext cx="555811" cy="270449"/>
          </a:xfrm>
          <a:prstGeom prst="rightArrow">
            <a:avLst/>
          </a:prstGeom>
          <a:noFill/>
          <a:ln w="38100">
            <a:solidFill>
              <a:srgbClr val="2B50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7C1AAC6-D280-4AE7-AD37-01453FC63D87}"/>
              </a:ext>
            </a:extLst>
          </p:cNvPr>
          <p:cNvSpPr txBox="1"/>
          <p:nvPr/>
        </p:nvSpPr>
        <p:spPr>
          <a:xfrm>
            <a:off x="6095999" y="2185092"/>
            <a:ext cx="3319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Effective in a </a:t>
            </a:r>
            <a:r>
              <a:rPr lang="fr-FR" b="1" dirty="0"/>
              <a:t>large solution </a:t>
            </a:r>
            <a:r>
              <a:rPr lang="fr-FR" b="1" dirty="0" err="1"/>
              <a:t>space</a:t>
            </a:r>
            <a:endParaRPr lang="fr-FR" b="1" dirty="0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DA033DB7-F666-488B-924C-6A8D32C3057E}"/>
              </a:ext>
            </a:extLst>
          </p:cNvPr>
          <p:cNvSpPr/>
          <p:nvPr/>
        </p:nvSpPr>
        <p:spPr>
          <a:xfrm>
            <a:off x="5529097" y="3105989"/>
            <a:ext cx="555811" cy="270449"/>
          </a:xfrm>
          <a:prstGeom prst="rightArrow">
            <a:avLst/>
          </a:prstGeom>
          <a:noFill/>
          <a:ln w="38100">
            <a:solidFill>
              <a:srgbClr val="2B50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DF45D58-59C9-4B9C-A28E-1B7C4740C060}"/>
              </a:ext>
            </a:extLst>
          </p:cNvPr>
          <p:cNvSpPr txBox="1"/>
          <p:nvPr/>
        </p:nvSpPr>
        <p:spPr>
          <a:xfrm>
            <a:off x="6084908" y="3051862"/>
            <a:ext cx="509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Operates</a:t>
            </a:r>
            <a:r>
              <a:rPr lang="fr-FR" dirty="0"/>
              <a:t> </a:t>
            </a:r>
            <a:r>
              <a:rPr lang="fr-FR" dirty="0" err="1"/>
              <a:t>well</a:t>
            </a:r>
            <a:r>
              <a:rPr lang="fr-FR" dirty="0"/>
              <a:t> on </a:t>
            </a:r>
            <a:r>
              <a:rPr lang="fr-FR" dirty="0" err="1"/>
              <a:t>linear</a:t>
            </a:r>
            <a:r>
              <a:rPr lang="fr-FR" dirty="0"/>
              <a:t> or non-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functions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C7EE30-A3CA-442A-8DFD-52E8B6FB5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010" y="3716512"/>
            <a:ext cx="1002898" cy="10028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3C7F95-04F1-45B4-AD49-CC333F0671D5}"/>
              </a:ext>
            </a:extLst>
          </p:cNvPr>
          <p:cNvSpPr/>
          <p:nvPr/>
        </p:nvSpPr>
        <p:spPr>
          <a:xfrm>
            <a:off x="6015334" y="4919382"/>
            <a:ext cx="794680" cy="770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A30D8BDF-4EBF-4FC2-BA96-B214A91A83B1}"/>
              </a:ext>
            </a:extLst>
          </p:cNvPr>
          <p:cNvSpPr/>
          <p:nvPr/>
        </p:nvSpPr>
        <p:spPr>
          <a:xfrm>
            <a:off x="6609258" y="4963439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86A54D79-3011-4A36-816E-CFB4EAE51E42}"/>
              </a:ext>
            </a:extLst>
          </p:cNvPr>
          <p:cNvSpPr/>
          <p:nvPr/>
        </p:nvSpPr>
        <p:spPr>
          <a:xfrm>
            <a:off x="6592819" y="5180689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DE32E81E-76C3-441C-8AD7-19C31091123E}"/>
              </a:ext>
            </a:extLst>
          </p:cNvPr>
          <p:cNvSpPr/>
          <p:nvPr/>
        </p:nvSpPr>
        <p:spPr>
          <a:xfrm>
            <a:off x="6487966" y="5158661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07AF1B00-4980-48D1-A6B0-C9A8DC0285D1}"/>
              </a:ext>
            </a:extLst>
          </p:cNvPr>
          <p:cNvSpPr/>
          <p:nvPr/>
        </p:nvSpPr>
        <p:spPr>
          <a:xfrm>
            <a:off x="6592819" y="5398853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6AF1472B-7712-432D-8599-3F0E62F63915}"/>
              </a:ext>
            </a:extLst>
          </p:cNvPr>
          <p:cNvSpPr/>
          <p:nvPr/>
        </p:nvSpPr>
        <p:spPr>
          <a:xfrm>
            <a:off x="6496785" y="5426161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B9B46705-2771-4CED-9967-C0D18B82C25F}"/>
              </a:ext>
            </a:extLst>
          </p:cNvPr>
          <p:cNvSpPr/>
          <p:nvPr/>
        </p:nvSpPr>
        <p:spPr>
          <a:xfrm>
            <a:off x="6642835" y="5531633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4D63C9F6-5910-44B0-9DA3-6C7D134AF22D}"/>
              </a:ext>
            </a:extLst>
          </p:cNvPr>
          <p:cNvSpPr/>
          <p:nvPr/>
        </p:nvSpPr>
        <p:spPr>
          <a:xfrm>
            <a:off x="6325727" y="5506783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DE017ACC-8944-4652-9673-628219397476}"/>
              </a:ext>
            </a:extLst>
          </p:cNvPr>
          <p:cNvSpPr/>
          <p:nvPr/>
        </p:nvSpPr>
        <p:spPr>
          <a:xfrm>
            <a:off x="6082050" y="5493937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5D0A7C63-7D15-451B-AB11-CA28BD073CCD}"/>
              </a:ext>
            </a:extLst>
          </p:cNvPr>
          <p:cNvSpPr/>
          <p:nvPr/>
        </p:nvSpPr>
        <p:spPr>
          <a:xfrm>
            <a:off x="6311012" y="5300839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02CD72C4-F5D6-4BB6-8692-A627F0432F73}"/>
              </a:ext>
            </a:extLst>
          </p:cNvPr>
          <p:cNvSpPr/>
          <p:nvPr/>
        </p:nvSpPr>
        <p:spPr>
          <a:xfrm>
            <a:off x="6016684" y="5174876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A448D790-278A-4863-AF8E-2B6EDDB2246F}"/>
              </a:ext>
            </a:extLst>
          </p:cNvPr>
          <p:cNvSpPr/>
          <p:nvPr/>
        </p:nvSpPr>
        <p:spPr>
          <a:xfrm>
            <a:off x="6311012" y="5104015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ADD4C6C8-7F57-467A-A7A0-DDC93CD08FAE}"/>
              </a:ext>
            </a:extLst>
          </p:cNvPr>
          <p:cNvSpPr/>
          <p:nvPr/>
        </p:nvSpPr>
        <p:spPr>
          <a:xfrm>
            <a:off x="6075371" y="5014728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B39AC2B0-E727-456C-88CB-66B0151A2F62}"/>
              </a:ext>
            </a:extLst>
          </p:cNvPr>
          <p:cNvSpPr/>
          <p:nvPr/>
        </p:nvSpPr>
        <p:spPr>
          <a:xfrm>
            <a:off x="6252702" y="4922952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E64F0C74-88DF-479B-AB7D-E4C0871B5BD5}"/>
              </a:ext>
            </a:extLst>
          </p:cNvPr>
          <p:cNvSpPr/>
          <p:nvPr/>
        </p:nvSpPr>
        <p:spPr>
          <a:xfrm>
            <a:off x="6431744" y="4976262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F5939D42-C55F-4FB0-84BB-F7D2754070AA}"/>
              </a:ext>
            </a:extLst>
          </p:cNvPr>
          <p:cNvSpPr/>
          <p:nvPr/>
        </p:nvSpPr>
        <p:spPr>
          <a:xfrm>
            <a:off x="6246370" y="5008475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DA438BC-FD25-4C88-BBCA-3557D1AE9A6E}"/>
              </a:ext>
            </a:extLst>
          </p:cNvPr>
          <p:cNvSpPr txBox="1"/>
          <p:nvPr/>
        </p:nvSpPr>
        <p:spPr>
          <a:xfrm>
            <a:off x="4874646" y="5701967"/>
            <a:ext cx="3035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u="sng" dirty="0" err="1"/>
              <a:t>Unstable</a:t>
            </a:r>
            <a:r>
              <a:rPr lang="fr-FR" sz="1600" u="sng" dirty="0"/>
              <a:t> structure</a:t>
            </a:r>
          </a:p>
          <a:p>
            <a:pPr algn="ctr"/>
            <a:r>
              <a:rPr lang="fr-FR" sz="1600" dirty="0"/>
              <a:t>=&gt; </a:t>
            </a:r>
            <a:r>
              <a:rPr lang="fr-FR" sz="1600" dirty="0" err="1"/>
              <a:t>Parameters</a:t>
            </a:r>
            <a:r>
              <a:rPr lang="fr-FR" sz="1600" dirty="0"/>
              <a:t> are </a:t>
            </a:r>
            <a:r>
              <a:rPr lang="fr-FR" sz="1600" b="1" dirty="0" err="1"/>
              <a:t>changing</a:t>
            </a:r>
            <a:r>
              <a:rPr lang="fr-FR" sz="1600" dirty="0"/>
              <a:t> a lot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0E07B40-E5E9-4388-A938-983F0B138F69}"/>
              </a:ext>
            </a:extLst>
          </p:cNvPr>
          <p:cNvSpPr txBox="1"/>
          <p:nvPr/>
        </p:nvSpPr>
        <p:spPr>
          <a:xfrm>
            <a:off x="7047940" y="3802235"/>
            <a:ext cx="2333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/>
              <a:t>Random</a:t>
            </a:r>
            <a:r>
              <a:rPr lang="fr-FR" sz="1600" b="1" dirty="0"/>
              <a:t> perturbation </a:t>
            </a:r>
            <a:r>
              <a:rPr lang="fr-FR" sz="1600" dirty="0"/>
              <a:t>of the </a:t>
            </a:r>
            <a:r>
              <a:rPr lang="fr-FR" sz="1600" dirty="0" err="1"/>
              <a:t>parameter</a:t>
            </a:r>
            <a:r>
              <a:rPr lang="fr-FR" sz="1600" dirty="0"/>
              <a:t> set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EC9EDE71-8F05-44F4-B410-4A41286F3DF1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13/16</a:t>
            </a:r>
          </a:p>
        </p:txBody>
      </p:sp>
    </p:spTree>
    <p:extLst>
      <p:ext uri="{BB962C8B-B14F-4D97-AF65-F5344CB8AC3E}">
        <p14:creationId xmlns:p14="http://schemas.microsoft.com/office/powerpoint/2010/main" val="1920442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Ellipse 112">
            <a:extLst>
              <a:ext uri="{FF2B5EF4-FFF2-40B4-BE49-F238E27FC236}">
                <a16:creationId xmlns:a16="http://schemas.microsoft.com/office/drawing/2014/main" id="{0BE45D07-FB81-45B1-88F8-3E7E20D30DD5}"/>
              </a:ext>
            </a:extLst>
          </p:cNvPr>
          <p:cNvSpPr/>
          <p:nvPr/>
        </p:nvSpPr>
        <p:spPr>
          <a:xfrm>
            <a:off x="6207393" y="5300839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Context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ZoneTexte 102">
            <a:extLst>
              <a:ext uri="{FF2B5EF4-FFF2-40B4-BE49-F238E27FC236}">
                <a16:creationId xmlns:a16="http://schemas.microsoft.com/office/drawing/2014/main" id="{6C6203CF-2FD1-4682-9757-6514103B9FD0}"/>
              </a:ext>
            </a:extLst>
          </p:cNvPr>
          <p:cNvSpPr txBox="1"/>
          <p:nvPr/>
        </p:nvSpPr>
        <p:spPr>
          <a:xfrm>
            <a:off x="2711369" y="374778"/>
            <a:ext cx="676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+mj-lt"/>
              </a:rPr>
              <a:t>Optimisation of </a:t>
            </a:r>
            <a:r>
              <a:rPr lang="fr-FR" sz="2400" b="1" dirty="0" err="1">
                <a:latin typeface="+mj-lt"/>
              </a:rPr>
              <a:t>parameters</a:t>
            </a:r>
            <a:r>
              <a:rPr lang="fr-FR" sz="2400" b="1" dirty="0">
                <a:latin typeface="+mj-lt"/>
              </a:rPr>
              <a:t>: </a:t>
            </a:r>
            <a:r>
              <a:rPr lang="fr-FR" sz="2400" b="1" dirty="0" err="1">
                <a:latin typeface="+mj-lt"/>
              </a:rPr>
              <a:t>Simulated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Annealing</a:t>
            </a:r>
            <a:endParaRPr lang="fr-FR" sz="2400" b="1" dirty="0">
              <a:latin typeface="+mj-lt"/>
            </a:endParaRP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86CC0608-2E15-4DF0-90A4-606DD0FA0B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0" t="19504" b="8660"/>
          <a:stretch/>
        </p:blipFill>
        <p:spPr>
          <a:xfrm>
            <a:off x="255387" y="1253206"/>
            <a:ext cx="4711724" cy="4683499"/>
          </a:xfrm>
          <a:prstGeom prst="rect">
            <a:avLst/>
          </a:prstGeom>
        </p:spPr>
      </p:pic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A4CEC8A3-D9F1-46E9-B26B-C37A3E2FDBEC}"/>
              </a:ext>
            </a:extLst>
          </p:cNvPr>
          <p:cNvSpPr/>
          <p:nvPr/>
        </p:nvSpPr>
        <p:spPr>
          <a:xfrm>
            <a:off x="5531703" y="1364063"/>
            <a:ext cx="555811" cy="270449"/>
          </a:xfrm>
          <a:prstGeom prst="rightArrow">
            <a:avLst/>
          </a:prstGeom>
          <a:noFill/>
          <a:ln w="38100">
            <a:solidFill>
              <a:srgbClr val="2B50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BAFBF6A-831B-4980-AA22-BAFA7E6A7401}"/>
              </a:ext>
            </a:extLst>
          </p:cNvPr>
          <p:cNvSpPr txBox="1"/>
          <p:nvPr/>
        </p:nvSpPr>
        <p:spPr>
          <a:xfrm>
            <a:off x="6084909" y="1318322"/>
            <a:ext cx="397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Global </a:t>
            </a:r>
            <a:r>
              <a:rPr lang="fr-FR" b="1" dirty="0" err="1"/>
              <a:t>stochastic</a:t>
            </a:r>
            <a:r>
              <a:rPr lang="fr-FR" dirty="0"/>
              <a:t> optimisation </a:t>
            </a:r>
            <a:r>
              <a:rPr lang="fr-FR" dirty="0" err="1"/>
              <a:t>approach</a:t>
            </a:r>
            <a:endParaRPr lang="fr-FR" dirty="0"/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2A10F42F-A424-4421-94AE-FCC5774E2D24}"/>
              </a:ext>
            </a:extLst>
          </p:cNvPr>
          <p:cNvSpPr/>
          <p:nvPr/>
        </p:nvSpPr>
        <p:spPr>
          <a:xfrm>
            <a:off x="5529098" y="2230897"/>
            <a:ext cx="555811" cy="270449"/>
          </a:xfrm>
          <a:prstGeom prst="rightArrow">
            <a:avLst/>
          </a:prstGeom>
          <a:noFill/>
          <a:ln w="38100">
            <a:solidFill>
              <a:srgbClr val="2B50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7C1AAC6-D280-4AE7-AD37-01453FC63D87}"/>
              </a:ext>
            </a:extLst>
          </p:cNvPr>
          <p:cNvSpPr txBox="1"/>
          <p:nvPr/>
        </p:nvSpPr>
        <p:spPr>
          <a:xfrm>
            <a:off x="6095999" y="2185092"/>
            <a:ext cx="3319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Effective in a </a:t>
            </a:r>
            <a:r>
              <a:rPr lang="fr-FR" b="1" dirty="0"/>
              <a:t>large solution </a:t>
            </a:r>
            <a:r>
              <a:rPr lang="fr-FR" b="1" dirty="0" err="1"/>
              <a:t>space</a:t>
            </a:r>
            <a:endParaRPr lang="fr-FR" b="1" dirty="0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DA033DB7-F666-488B-924C-6A8D32C3057E}"/>
              </a:ext>
            </a:extLst>
          </p:cNvPr>
          <p:cNvSpPr/>
          <p:nvPr/>
        </p:nvSpPr>
        <p:spPr>
          <a:xfrm>
            <a:off x="5529097" y="3105989"/>
            <a:ext cx="555811" cy="270449"/>
          </a:xfrm>
          <a:prstGeom prst="rightArrow">
            <a:avLst/>
          </a:prstGeom>
          <a:noFill/>
          <a:ln w="38100">
            <a:solidFill>
              <a:srgbClr val="2B50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DF45D58-59C9-4B9C-A28E-1B7C4740C060}"/>
              </a:ext>
            </a:extLst>
          </p:cNvPr>
          <p:cNvSpPr txBox="1"/>
          <p:nvPr/>
        </p:nvSpPr>
        <p:spPr>
          <a:xfrm>
            <a:off x="6084908" y="3051862"/>
            <a:ext cx="509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Operates</a:t>
            </a:r>
            <a:r>
              <a:rPr lang="fr-FR" dirty="0"/>
              <a:t> </a:t>
            </a:r>
            <a:r>
              <a:rPr lang="fr-FR" dirty="0" err="1"/>
              <a:t>well</a:t>
            </a:r>
            <a:r>
              <a:rPr lang="fr-FR" dirty="0"/>
              <a:t> on </a:t>
            </a:r>
            <a:r>
              <a:rPr lang="fr-FR" dirty="0" err="1"/>
              <a:t>linear</a:t>
            </a:r>
            <a:r>
              <a:rPr lang="fr-FR" dirty="0"/>
              <a:t> or non-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functions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3133C1-18D2-4C90-9A20-7980A7CEA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74" y="3715489"/>
            <a:ext cx="1003921" cy="100392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2C7EE30-A3CA-442A-8DFD-52E8B6FB5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010" y="3716512"/>
            <a:ext cx="1002898" cy="1002898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187AFE6-6CB8-46DC-9CF0-038445D5B838}"/>
              </a:ext>
            </a:extLst>
          </p:cNvPr>
          <p:cNvCxnSpPr/>
          <p:nvPr/>
        </p:nvCxnSpPr>
        <p:spPr>
          <a:xfrm>
            <a:off x="5864152" y="4719410"/>
            <a:ext cx="4700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D3C7F95-04F1-45B4-AD49-CC333F0671D5}"/>
              </a:ext>
            </a:extLst>
          </p:cNvPr>
          <p:cNvSpPr/>
          <p:nvPr/>
        </p:nvSpPr>
        <p:spPr>
          <a:xfrm>
            <a:off x="6015334" y="4919382"/>
            <a:ext cx="794680" cy="770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71E2239-CABF-4806-B7EE-CA1D6EB2A373}"/>
              </a:ext>
            </a:extLst>
          </p:cNvPr>
          <p:cNvSpPr/>
          <p:nvPr/>
        </p:nvSpPr>
        <p:spPr>
          <a:xfrm>
            <a:off x="9565232" y="4919382"/>
            <a:ext cx="794680" cy="770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2A305E16-D60C-42CF-9F06-0C77305C6DF7}"/>
              </a:ext>
            </a:extLst>
          </p:cNvPr>
          <p:cNvSpPr/>
          <p:nvPr/>
        </p:nvSpPr>
        <p:spPr>
          <a:xfrm>
            <a:off x="9611250" y="4951570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88352AE0-0346-4279-BCE7-60C22894D787}"/>
              </a:ext>
            </a:extLst>
          </p:cNvPr>
          <p:cNvSpPr/>
          <p:nvPr/>
        </p:nvSpPr>
        <p:spPr>
          <a:xfrm>
            <a:off x="9795242" y="4945808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7D4FEB3A-EFCF-491B-AAA2-AD442D185BAA}"/>
              </a:ext>
            </a:extLst>
          </p:cNvPr>
          <p:cNvSpPr/>
          <p:nvPr/>
        </p:nvSpPr>
        <p:spPr>
          <a:xfrm>
            <a:off x="9985951" y="4945808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1D7D08F3-041D-477A-B7B5-FAF5F6896DE0}"/>
              </a:ext>
            </a:extLst>
          </p:cNvPr>
          <p:cNvSpPr/>
          <p:nvPr/>
        </p:nvSpPr>
        <p:spPr>
          <a:xfrm>
            <a:off x="10176332" y="4945702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A46D48F4-5D77-451E-805F-5D27A9711147}"/>
              </a:ext>
            </a:extLst>
          </p:cNvPr>
          <p:cNvSpPr/>
          <p:nvPr/>
        </p:nvSpPr>
        <p:spPr>
          <a:xfrm>
            <a:off x="9611250" y="5135676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B9EFD8F8-F62C-4CD5-9A68-ACCD876C7A05}"/>
              </a:ext>
            </a:extLst>
          </p:cNvPr>
          <p:cNvSpPr/>
          <p:nvPr/>
        </p:nvSpPr>
        <p:spPr>
          <a:xfrm>
            <a:off x="9795242" y="5129914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E766AD8F-BB49-4ED0-A095-B11DA66F4C65}"/>
              </a:ext>
            </a:extLst>
          </p:cNvPr>
          <p:cNvSpPr/>
          <p:nvPr/>
        </p:nvSpPr>
        <p:spPr>
          <a:xfrm>
            <a:off x="9985951" y="5129914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FD81FF92-76D3-4838-AEEE-14322291BB72}"/>
              </a:ext>
            </a:extLst>
          </p:cNvPr>
          <p:cNvSpPr/>
          <p:nvPr/>
        </p:nvSpPr>
        <p:spPr>
          <a:xfrm>
            <a:off x="10176332" y="5129808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8746B041-BB03-4BC7-B48B-DA508C550C3B}"/>
              </a:ext>
            </a:extLst>
          </p:cNvPr>
          <p:cNvSpPr/>
          <p:nvPr/>
        </p:nvSpPr>
        <p:spPr>
          <a:xfrm>
            <a:off x="9611250" y="5318913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94119CA8-C8C0-4478-87BF-DBB4924BF997}"/>
              </a:ext>
            </a:extLst>
          </p:cNvPr>
          <p:cNvSpPr/>
          <p:nvPr/>
        </p:nvSpPr>
        <p:spPr>
          <a:xfrm>
            <a:off x="9795242" y="5313151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38AB872E-0D67-4162-BEE6-FFD7B7662E3F}"/>
              </a:ext>
            </a:extLst>
          </p:cNvPr>
          <p:cNvSpPr/>
          <p:nvPr/>
        </p:nvSpPr>
        <p:spPr>
          <a:xfrm>
            <a:off x="9985951" y="5313151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1D887D75-E579-44E8-B652-9A4E85162CB1}"/>
              </a:ext>
            </a:extLst>
          </p:cNvPr>
          <p:cNvSpPr/>
          <p:nvPr/>
        </p:nvSpPr>
        <p:spPr>
          <a:xfrm>
            <a:off x="10176332" y="5313045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3DCE196F-6DDE-461C-8F3A-5AF50FBE8699}"/>
              </a:ext>
            </a:extLst>
          </p:cNvPr>
          <p:cNvSpPr/>
          <p:nvPr/>
        </p:nvSpPr>
        <p:spPr>
          <a:xfrm>
            <a:off x="9610592" y="5512651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C065C307-2F85-438C-AADA-2BE9F168779D}"/>
              </a:ext>
            </a:extLst>
          </p:cNvPr>
          <p:cNvSpPr/>
          <p:nvPr/>
        </p:nvSpPr>
        <p:spPr>
          <a:xfrm>
            <a:off x="9794584" y="5506889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F91EB3A2-A6B7-4230-9328-7AE61F236B10}"/>
              </a:ext>
            </a:extLst>
          </p:cNvPr>
          <p:cNvSpPr/>
          <p:nvPr/>
        </p:nvSpPr>
        <p:spPr>
          <a:xfrm>
            <a:off x="9985293" y="5506889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C66C7399-895B-45E1-A1F6-D99F64738DFF}"/>
              </a:ext>
            </a:extLst>
          </p:cNvPr>
          <p:cNvSpPr/>
          <p:nvPr/>
        </p:nvSpPr>
        <p:spPr>
          <a:xfrm>
            <a:off x="10175674" y="5506783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A30D8BDF-4EBF-4FC2-BA96-B214A91A83B1}"/>
              </a:ext>
            </a:extLst>
          </p:cNvPr>
          <p:cNvSpPr/>
          <p:nvPr/>
        </p:nvSpPr>
        <p:spPr>
          <a:xfrm>
            <a:off x="6609258" y="4963439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86A54D79-3011-4A36-816E-CFB4EAE51E42}"/>
              </a:ext>
            </a:extLst>
          </p:cNvPr>
          <p:cNvSpPr/>
          <p:nvPr/>
        </p:nvSpPr>
        <p:spPr>
          <a:xfrm>
            <a:off x="6592819" y="5180689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DE32E81E-76C3-441C-8AD7-19C31091123E}"/>
              </a:ext>
            </a:extLst>
          </p:cNvPr>
          <p:cNvSpPr/>
          <p:nvPr/>
        </p:nvSpPr>
        <p:spPr>
          <a:xfrm>
            <a:off x="6487966" y="5158661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07AF1B00-4980-48D1-A6B0-C9A8DC0285D1}"/>
              </a:ext>
            </a:extLst>
          </p:cNvPr>
          <p:cNvSpPr/>
          <p:nvPr/>
        </p:nvSpPr>
        <p:spPr>
          <a:xfrm>
            <a:off x="6592819" y="5398853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6AF1472B-7712-432D-8599-3F0E62F63915}"/>
              </a:ext>
            </a:extLst>
          </p:cNvPr>
          <p:cNvSpPr/>
          <p:nvPr/>
        </p:nvSpPr>
        <p:spPr>
          <a:xfrm>
            <a:off x="6496785" y="5426161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B9B46705-2771-4CED-9967-C0D18B82C25F}"/>
              </a:ext>
            </a:extLst>
          </p:cNvPr>
          <p:cNvSpPr/>
          <p:nvPr/>
        </p:nvSpPr>
        <p:spPr>
          <a:xfrm>
            <a:off x="6642835" y="5531633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4D63C9F6-5910-44B0-9DA3-6C7D134AF22D}"/>
              </a:ext>
            </a:extLst>
          </p:cNvPr>
          <p:cNvSpPr/>
          <p:nvPr/>
        </p:nvSpPr>
        <p:spPr>
          <a:xfrm>
            <a:off x="6325727" y="5506783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DE017ACC-8944-4652-9673-628219397476}"/>
              </a:ext>
            </a:extLst>
          </p:cNvPr>
          <p:cNvSpPr/>
          <p:nvPr/>
        </p:nvSpPr>
        <p:spPr>
          <a:xfrm>
            <a:off x="6082050" y="5493937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5D0A7C63-7D15-451B-AB11-CA28BD073CCD}"/>
              </a:ext>
            </a:extLst>
          </p:cNvPr>
          <p:cNvSpPr/>
          <p:nvPr/>
        </p:nvSpPr>
        <p:spPr>
          <a:xfrm>
            <a:off x="6311012" y="5300839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02CD72C4-F5D6-4BB6-8692-A627F0432F73}"/>
              </a:ext>
            </a:extLst>
          </p:cNvPr>
          <p:cNvSpPr/>
          <p:nvPr/>
        </p:nvSpPr>
        <p:spPr>
          <a:xfrm>
            <a:off x="6016684" y="5174876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A448D790-278A-4863-AF8E-2B6EDDB2246F}"/>
              </a:ext>
            </a:extLst>
          </p:cNvPr>
          <p:cNvSpPr/>
          <p:nvPr/>
        </p:nvSpPr>
        <p:spPr>
          <a:xfrm>
            <a:off x="6311012" y="5104015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ADD4C6C8-7F57-467A-A7A0-DDC93CD08FAE}"/>
              </a:ext>
            </a:extLst>
          </p:cNvPr>
          <p:cNvSpPr/>
          <p:nvPr/>
        </p:nvSpPr>
        <p:spPr>
          <a:xfrm>
            <a:off x="6075371" y="5014728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B39AC2B0-E727-456C-88CB-66B0151A2F62}"/>
              </a:ext>
            </a:extLst>
          </p:cNvPr>
          <p:cNvSpPr/>
          <p:nvPr/>
        </p:nvSpPr>
        <p:spPr>
          <a:xfrm>
            <a:off x="6252702" y="4922952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E64F0C74-88DF-479B-AB7D-E4C0871B5BD5}"/>
              </a:ext>
            </a:extLst>
          </p:cNvPr>
          <p:cNvSpPr/>
          <p:nvPr/>
        </p:nvSpPr>
        <p:spPr>
          <a:xfrm>
            <a:off x="6431744" y="4976262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F5939D42-C55F-4FB0-84BB-F7D2754070AA}"/>
              </a:ext>
            </a:extLst>
          </p:cNvPr>
          <p:cNvSpPr/>
          <p:nvPr/>
        </p:nvSpPr>
        <p:spPr>
          <a:xfrm>
            <a:off x="6246370" y="5008475"/>
            <a:ext cx="146050" cy="146050"/>
          </a:xfrm>
          <a:prstGeom prst="ellipse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reflection blurRad="6350" endPos="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DA438BC-FD25-4C88-BBCA-3557D1AE9A6E}"/>
              </a:ext>
            </a:extLst>
          </p:cNvPr>
          <p:cNvSpPr txBox="1"/>
          <p:nvPr/>
        </p:nvSpPr>
        <p:spPr>
          <a:xfrm>
            <a:off x="4874646" y="5701967"/>
            <a:ext cx="3035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u="sng" dirty="0" err="1"/>
              <a:t>Unstable</a:t>
            </a:r>
            <a:r>
              <a:rPr lang="fr-FR" sz="1600" u="sng" dirty="0"/>
              <a:t> structure</a:t>
            </a:r>
          </a:p>
          <a:p>
            <a:pPr algn="ctr"/>
            <a:r>
              <a:rPr lang="fr-FR" sz="1600" dirty="0"/>
              <a:t>=&gt; </a:t>
            </a:r>
            <a:r>
              <a:rPr lang="fr-FR" sz="1600" dirty="0" err="1"/>
              <a:t>Parameters</a:t>
            </a:r>
            <a:r>
              <a:rPr lang="fr-FR" sz="1600" dirty="0"/>
              <a:t> are </a:t>
            </a:r>
            <a:r>
              <a:rPr lang="fr-FR" sz="1600" b="1" dirty="0" err="1"/>
              <a:t>changing</a:t>
            </a:r>
            <a:r>
              <a:rPr lang="fr-FR" sz="1600" dirty="0"/>
              <a:t> a lot</a:t>
            </a: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6ABA568B-A59E-4B9A-A26E-CA7B4CAF454C}"/>
              </a:ext>
            </a:extLst>
          </p:cNvPr>
          <p:cNvSpPr txBox="1"/>
          <p:nvPr/>
        </p:nvSpPr>
        <p:spPr>
          <a:xfrm>
            <a:off x="8090914" y="5701966"/>
            <a:ext cx="3743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u="sng" dirty="0"/>
              <a:t>Stable structure</a:t>
            </a:r>
          </a:p>
          <a:p>
            <a:pPr algn="ctr"/>
            <a:r>
              <a:rPr lang="fr-FR" sz="1600" dirty="0"/>
              <a:t>=&gt; </a:t>
            </a:r>
            <a:r>
              <a:rPr lang="fr-FR" sz="1600" dirty="0" err="1"/>
              <a:t>Parameters</a:t>
            </a:r>
            <a:r>
              <a:rPr lang="fr-FR" sz="1600" dirty="0"/>
              <a:t> </a:t>
            </a:r>
            <a:r>
              <a:rPr lang="fr-FR" sz="1600" dirty="0" err="1"/>
              <a:t>reaching</a:t>
            </a:r>
            <a:r>
              <a:rPr lang="fr-FR" sz="1600" dirty="0"/>
              <a:t> an </a:t>
            </a:r>
            <a:r>
              <a:rPr lang="fr-FR" sz="1600" b="1" dirty="0" err="1"/>
              <a:t>ideal</a:t>
            </a:r>
            <a:r>
              <a:rPr lang="fr-FR" sz="1600" b="1" dirty="0"/>
              <a:t> solution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0E07B40-E5E9-4388-A938-983F0B138F69}"/>
              </a:ext>
            </a:extLst>
          </p:cNvPr>
          <p:cNvSpPr txBox="1"/>
          <p:nvPr/>
        </p:nvSpPr>
        <p:spPr>
          <a:xfrm>
            <a:off x="7047940" y="3802235"/>
            <a:ext cx="2333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/>
              <a:t>Random</a:t>
            </a:r>
            <a:r>
              <a:rPr lang="fr-FR" sz="1600" b="1" dirty="0"/>
              <a:t> perturbation </a:t>
            </a:r>
            <a:r>
              <a:rPr lang="fr-FR" sz="1600" dirty="0"/>
              <a:t>of the </a:t>
            </a:r>
            <a:r>
              <a:rPr lang="fr-FR" sz="1600" dirty="0" err="1"/>
              <a:t>parameter</a:t>
            </a:r>
            <a:r>
              <a:rPr lang="fr-FR" sz="1600" dirty="0"/>
              <a:t> set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EC9EDE71-8F05-44F4-B410-4A41286F3DF1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13/16</a:t>
            </a:r>
          </a:p>
        </p:txBody>
      </p:sp>
    </p:spTree>
    <p:extLst>
      <p:ext uri="{BB962C8B-B14F-4D97-AF65-F5344CB8AC3E}">
        <p14:creationId xmlns:p14="http://schemas.microsoft.com/office/powerpoint/2010/main" val="2039184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Context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Results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A5EAAF6F-80BB-4271-BC7D-E93ECC6E2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41" y="582223"/>
            <a:ext cx="11272318" cy="2846777"/>
          </a:xfrm>
          <a:prstGeom prst="rect">
            <a:avLst/>
          </a:prstGeom>
        </p:spPr>
      </p:pic>
      <p:sp>
        <p:nvSpPr>
          <p:cNvPr id="77" name="ZoneTexte 76">
            <a:extLst>
              <a:ext uri="{FF2B5EF4-FFF2-40B4-BE49-F238E27FC236}">
                <a16:creationId xmlns:a16="http://schemas.microsoft.com/office/drawing/2014/main" id="{7ED46B14-3149-49C8-9FC1-5047047DC4EB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14/16</a:t>
            </a:r>
          </a:p>
        </p:txBody>
      </p:sp>
    </p:spTree>
    <p:extLst>
      <p:ext uri="{BB962C8B-B14F-4D97-AF65-F5344CB8AC3E}">
        <p14:creationId xmlns:p14="http://schemas.microsoft.com/office/powerpoint/2010/main" val="4104287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Context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Results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A5EAAF6F-80BB-4271-BC7D-E93ECC6E2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41" y="582223"/>
            <a:ext cx="11272318" cy="2846777"/>
          </a:xfrm>
          <a:prstGeom prst="rect">
            <a:avLst/>
          </a:prstGeom>
        </p:spPr>
      </p:pic>
      <p:graphicFrame>
        <p:nvGraphicFramePr>
          <p:cNvPr id="10" name="Tableau 12">
            <a:extLst>
              <a:ext uri="{FF2B5EF4-FFF2-40B4-BE49-F238E27FC236}">
                <a16:creationId xmlns:a16="http://schemas.microsoft.com/office/drawing/2014/main" id="{1F7FDCEE-901C-43E8-AE4E-26158B7B2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142227"/>
              </p:ext>
            </p:extLst>
          </p:nvPr>
        </p:nvGraphicFramePr>
        <p:xfrm>
          <a:off x="505864" y="3632967"/>
          <a:ext cx="11163300" cy="185408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814367">
                  <a:extLst>
                    <a:ext uri="{9D8B030D-6E8A-4147-A177-3AD203B41FA5}">
                      <a16:colId xmlns:a16="http://schemas.microsoft.com/office/drawing/2014/main" val="838226662"/>
                    </a:ext>
                  </a:extLst>
                </a:gridCol>
                <a:gridCol w="2276476">
                  <a:extLst>
                    <a:ext uri="{9D8B030D-6E8A-4147-A177-3AD203B41FA5}">
                      <a16:colId xmlns:a16="http://schemas.microsoft.com/office/drawing/2014/main" val="3699515266"/>
                    </a:ext>
                  </a:extLst>
                </a:gridCol>
                <a:gridCol w="2114549">
                  <a:extLst>
                    <a:ext uri="{9D8B030D-6E8A-4147-A177-3AD203B41FA5}">
                      <a16:colId xmlns:a16="http://schemas.microsoft.com/office/drawing/2014/main" val="3264375736"/>
                    </a:ext>
                  </a:extLst>
                </a:gridCol>
                <a:gridCol w="1957908">
                  <a:extLst>
                    <a:ext uri="{9D8B030D-6E8A-4147-A177-3AD203B41FA5}">
                      <a16:colId xmlns:a16="http://schemas.microsoft.com/office/drawing/2014/main" val="2841393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>
                          <a:solidFill>
                            <a:schemeClr val="tx1"/>
                          </a:solidFill>
                        </a:rPr>
                        <a:t>Parameters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Patient 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Patient 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Patient 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56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>
                          <a:solidFill>
                            <a:schemeClr val="tx1"/>
                          </a:solidFill>
                        </a:rPr>
                        <a:t>Doubling</a:t>
                      </a: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 time of </a:t>
                      </a:r>
                      <a:r>
                        <a:rPr lang="fr-FR" sz="1600" dirty="0" err="1">
                          <a:solidFill>
                            <a:schemeClr val="tx1"/>
                          </a:solidFill>
                        </a:rPr>
                        <a:t>tumour</a:t>
                      </a: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600" dirty="0" err="1">
                          <a:solidFill>
                            <a:schemeClr val="tx1"/>
                          </a:solidFill>
                        </a:rPr>
                        <a:t>cells</a:t>
                      </a: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 (h)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842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1217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594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15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Arrest duration in the </a:t>
                      </a:r>
                      <a:r>
                        <a:rPr lang="fr-FR" sz="1600" dirty="0" err="1">
                          <a:solidFill>
                            <a:schemeClr val="tx1"/>
                          </a:solidFill>
                        </a:rPr>
                        <a:t>cell</a:t>
                      </a: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 cycle </a:t>
                      </a:r>
                      <a:r>
                        <a:rPr lang="fr-FR" sz="1600" dirty="0" err="1">
                          <a:solidFill>
                            <a:schemeClr val="tx1"/>
                          </a:solidFill>
                        </a:rPr>
                        <a:t>when</a:t>
                      </a: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600" dirty="0" err="1">
                          <a:solidFill>
                            <a:schemeClr val="tx1"/>
                          </a:solidFill>
                        </a:rPr>
                        <a:t>irradiated</a:t>
                      </a: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 (h)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10.4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38.4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31.4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19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0" u="none" dirty="0">
                          <a:latin typeface="Symbol" pitchFamily="18" charset="2"/>
                        </a:rPr>
                        <a:t>a </a:t>
                      </a:r>
                      <a:r>
                        <a:rPr lang="fr-FR" sz="1600" b="0" u="none" dirty="0" err="1">
                          <a:latin typeface="+mn-lt"/>
                        </a:rPr>
                        <a:t>radiosensitivity</a:t>
                      </a:r>
                      <a:r>
                        <a:rPr lang="fr-FR" sz="1600" b="0" u="none" dirty="0">
                          <a:latin typeface="+mn-lt"/>
                        </a:rPr>
                        <a:t> </a:t>
                      </a:r>
                      <a:r>
                        <a:rPr lang="fr-FR" sz="1600" b="0" u="none" dirty="0" err="1">
                          <a:latin typeface="+mn-lt"/>
                        </a:rPr>
                        <a:t>parameter</a:t>
                      </a:r>
                      <a:r>
                        <a:rPr lang="fr-FR" sz="1600" b="0" u="none" dirty="0">
                          <a:latin typeface="+mn-lt"/>
                        </a:rPr>
                        <a:t> in G1 phase (Gy</a:t>
                      </a:r>
                      <a:r>
                        <a:rPr lang="fr-FR" sz="1600" b="0" u="none" baseline="30000" dirty="0">
                          <a:latin typeface="+mn-lt"/>
                        </a:rPr>
                        <a:t>-1</a:t>
                      </a:r>
                      <a:r>
                        <a:rPr lang="fr-FR" sz="1600" b="0" u="none" baseline="0" dirty="0">
                          <a:latin typeface="+mn-lt"/>
                        </a:rPr>
                        <a:t>)</a:t>
                      </a:r>
                      <a:endParaRPr lang="fr-FR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0.319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0.045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0.063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057878"/>
                  </a:ext>
                </a:extLst>
              </a:tr>
              <a:tr h="370729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pO</a:t>
                      </a:r>
                      <a:r>
                        <a:rPr lang="fr-FR" sz="1600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fr-FR" sz="1600" b="0" baseline="0" dirty="0">
                          <a:solidFill>
                            <a:schemeClr val="tx1"/>
                          </a:solidFill>
                        </a:rPr>
                        <a:t> of </a:t>
                      </a:r>
                      <a:r>
                        <a:rPr lang="fr-FR" sz="1600" b="0" baseline="0" dirty="0" err="1">
                          <a:solidFill>
                            <a:schemeClr val="tx1"/>
                          </a:solidFill>
                        </a:rPr>
                        <a:t>pre</a:t>
                      </a:r>
                      <a:r>
                        <a:rPr lang="fr-FR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600" b="0" baseline="0" dirty="0" err="1">
                          <a:solidFill>
                            <a:schemeClr val="tx1"/>
                          </a:solidFill>
                        </a:rPr>
                        <a:t>existing</a:t>
                      </a:r>
                      <a:r>
                        <a:rPr lang="fr-FR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600" b="0" baseline="0" dirty="0" err="1">
                          <a:solidFill>
                            <a:schemeClr val="tx1"/>
                          </a:solidFill>
                        </a:rPr>
                        <a:t>endothelial</a:t>
                      </a:r>
                      <a:r>
                        <a:rPr lang="fr-FR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600" b="0" baseline="0" dirty="0" err="1">
                          <a:solidFill>
                            <a:schemeClr val="tx1"/>
                          </a:solidFill>
                        </a:rPr>
                        <a:t>cells</a:t>
                      </a:r>
                      <a:r>
                        <a:rPr lang="fr-FR" sz="1600" b="0" baseline="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fr-FR" sz="1600" b="0" baseline="0" dirty="0" err="1">
                          <a:solidFill>
                            <a:schemeClr val="tx1"/>
                          </a:solidFill>
                        </a:rPr>
                        <a:t>mmHg</a:t>
                      </a:r>
                      <a:r>
                        <a:rPr lang="fr-FR" sz="16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fr-FR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86.93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54.21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82.97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332697"/>
                  </a:ext>
                </a:extLst>
              </a:tr>
            </a:tbl>
          </a:graphicData>
        </a:graphic>
      </p:graphicFrame>
      <p:pic>
        <p:nvPicPr>
          <p:cNvPr id="27" name="Picture 4" descr="Ciclo cellulare: mitosi e meiosi | Ripasso di Scienze">
            <a:extLst>
              <a:ext uri="{FF2B5EF4-FFF2-40B4-BE49-F238E27FC236}">
                <a16:creationId xmlns:a16="http://schemas.microsoft.com/office/drawing/2014/main" id="{30EB9038-1C43-4B2C-ABD5-AB37100B4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65" y="4019550"/>
            <a:ext cx="317559" cy="33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lood, oxygen, o2, diatomic, molecule, bubbles icon - Download on ...">
            <a:extLst>
              <a:ext uri="{FF2B5EF4-FFF2-40B4-BE49-F238E27FC236}">
                <a16:creationId xmlns:a16="http://schemas.microsoft.com/office/drawing/2014/main" id="{AF9BEE53-57E9-4A6F-B20E-36EA38F1C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94" y="5100579"/>
            <a:ext cx="412671" cy="41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e 28">
            <a:extLst>
              <a:ext uri="{FF2B5EF4-FFF2-40B4-BE49-F238E27FC236}">
                <a16:creationId xmlns:a16="http://schemas.microsoft.com/office/drawing/2014/main" id="{F4347B1A-F384-43C2-92D8-CC3EF1DC1638}"/>
              </a:ext>
            </a:extLst>
          </p:cNvPr>
          <p:cNvGrpSpPr/>
          <p:nvPr/>
        </p:nvGrpSpPr>
        <p:grpSpPr>
          <a:xfrm>
            <a:off x="267018" y="4444997"/>
            <a:ext cx="566268" cy="509076"/>
            <a:chOff x="2926573" y="3682509"/>
            <a:chExt cx="865588" cy="734697"/>
          </a:xfrm>
        </p:grpSpPr>
        <p:pic>
          <p:nvPicPr>
            <p:cNvPr id="30" name="Picture 2" descr="Genetics Computer Icons DNA - DNA png download - 980*982 - Free ...">
              <a:extLst>
                <a:ext uri="{FF2B5EF4-FFF2-40B4-BE49-F238E27FC236}">
                  <a16:creationId xmlns:a16="http://schemas.microsoft.com/office/drawing/2014/main" id="{3A6EC82B-EC5C-459E-AAA1-336EE1E850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5499" y="3883674"/>
              <a:ext cx="506662" cy="507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Icônes éclair à télécharger gratuitement - Icône.com">
              <a:extLst>
                <a:ext uri="{FF2B5EF4-FFF2-40B4-BE49-F238E27FC236}">
                  <a16:creationId xmlns:a16="http://schemas.microsoft.com/office/drawing/2014/main" id="{E4D18358-C553-46D9-A5B8-51DC9E44D2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46961">
              <a:off x="2926573" y="3682509"/>
              <a:ext cx="519664" cy="734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FB62211E-6AE4-4326-8CA8-FE821DDF01A1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14/16</a:t>
            </a:r>
          </a:p>
        </p:txBody>
      </p:sp>
    </p:spTree>
    <p:extLst>
      <p:ext uri="{BB962C8B-B14F-4D97-AF65-F5344CB8AC3E}">
        <p14:creationId xmlns:p14="http://schemas.microsoft.com/office/powerpoint/2010/main" val="660158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ZoneTexte 42">
            <a:extLst>
              <a:ext uri="{FF2B5EF4-FFF2-40B4-BE49-F238E27FC236}">
                <a16:creationId xmlns:a16="http://schemas.microsoft.com/office/drawing/2014/main" id="{9E3CAE61-0DDD-43B4-85FC-B1CFDC66B5E5}"/>
              </a:ext>
            </a:extLst>
          </p:cNvPr>
          <p:cNvSpPr txBox="1"/>
          <p:nvPr/>
        </p:nvSpPr>
        <p:spPr>
          <a:xfrm>
            <a:off x="5037997" y="369231"/>
            <a:ext cx="2116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+mj-lt"/>
              </a:rPr>
              <a:t>Prostate cancer</a:t>
            </a:r>
          </a:p>
        </p:txBody>
      </p:sp>
      <p:pic>
        <p:nvPicPr>
          <p:cNvPr id="54" name="Picture 2" descr="Résultat d’images pour prostate anatomy">
            <a:extLst>
              <a:ext uri="{FF2B5EF4-FFF2-40B4-BE49-F238E27FC236}">
                <a16:creationId xmlns:a16="http://schemas.microsoft.com/office/drawing/2014/main" id="{625EA571-8183-4BB4-B9C1-E7457EA1A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4" y="500749"/>
            <a:ext cx="2242359" cy="175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A9FD1389-E68D-48AF-B780-F49E06877AA1}"/>
              </a:ext>
            </a:extLst>
          </p:cNvPr>
          <p:cNvSpPr/>
          <p:nvPr/>
        </p:nvSpPr>
        <p:spPr>
          <a:xfrm>
            <a:off x="2403834" y="2008981"/>
            <a:ext cx="2880000" cy="720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34F3BA6C-350E-436D-B511-EDFBB1D4A11E}"/>
              </a:ext>
            </a:extLst>
          </p:cNvPr>
          <p:cNvCxnSpPr>
            <a:cxnSpLocks/>
          </p:cNvCxnSpPr>
          <p:nvPr/>
        </p:nvCxnSpPr>
        <p:spPr>
          <a:xfrm>
            <a:off x="3818394" y="2722776"/>
            <a:ext cx="0" cy="55440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3A1D4A15-6021-4C26-B9D2-2FF40448B5AE}"/>
              </a:ext>
            </a:extLst>
          </p:cNvPr>
          <p:cNvSpPr txBox="1"/>
          <p:nvPr/>
        </p:nvSpPr>
        <p:spPr>
          <a:xfrm>
            <a:off x="2641792" y="3264674"/>
            <a:ext cx="2353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Active surveillance</a:t>
            </a:r>
          </a:p>
        </p:txBody>
      </p:sp>
      <p:pic>
        <p:nvPicPr>
          <p:cNvPr id="69" name="Picture 8" descr="Blood, hospital, medical, test icon - Download on Iconfinder">
            <a:extLst>
              <a:ext uri="{FF2B5EF4-FFF2-40B4-BE49-F238E27FC236}">
                <a16:creationId xmlns:a16="http://schemas.microsoft.com/office/drawing/2014/main" id="{62326C08-3E72-4E42-BD36-81E92D42E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335" y="3865583"/>
            <a:ext cx="510755" cy="51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0" descr="Computed, ct, mri, scan, scanner, tomography icon - Download on Iconfinder">
            <a:extLst>
              <a:ext uri="{FF2B5EF4-FFF2-40B4-BE49-F238E27FC236}">
                <a16:creationId xmlns:a16="http://schemas.microsoft.com/office/drawing/2014/main" id="{79241ACB-2371-4DDD-907B-B221B35CE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699" y="3855232"/>
            <a:ext cx="510755" cy="51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E0261EE-305B-4F46-9700-AB9015107F60}"/>
              </a:ext>
            </a:extLst>
          </p:cNvPr>
          <p:cNvSpPr txBox="1"/>
          <p:nvPr/>
        </p:nvSpPr>
        <p:spPr>
          <a:xfrm>
            <a:off x="4655995" y="1069613"/>
            <a:ext cx="28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Biopsies </a:t>
            </a:r>
            <a:r>
              <a:rPr lang="fr-FR" dirty="0">
                <a:sym typeface="Wingdings" panose="05000000000000000000" pitchFamily="2" charset="2"/>
              </a:rPr>
              <a:t> Gleason Score</a:t>
            </a:r>
            <a:endParaRPr lang="fr-FR" dirty="0"/>
          </a:p>
        </p:txBody>
      </p:sp>
      <p:pic>
        <p:nvPicPr>
          <p:cNvPr id="1026" name="Picture 2" descr="Biopsy - Free healthcare and medical icons">
            <a:extLst>
              <a:ext uri="{FF2B5EF4-FFF2-40B4-BE49-F238E27FC236}">
                <a16:creationId xmlns:a16="http://schemas.microsoft.com/office/drawing/2014/main" id="{98C7CE72-C6C8-40AE-8B6A-BC5797E4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69" y="971998"/>
            <a:ext cx="554637" cy="55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FFCF2249-8DFC-4ECC-BD3A-56C7EAF74249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4BD0EE-4DE6-4C09-9559-3988C7F460FC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536CDFA-22F1-4D0B-BF38-A8FC6688B22F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Context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0FB58AB-FB6D-43EC-8EEF-9162CC7A873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2AC41E03-68FA-4CF0-A11D-7E218EC1DF3C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Materials  &amp; Methods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41EA81D-E3ED-40B1-B398-E131ADCA2D53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49AFDCAA-DBE8-4EC4-A2B4-E3E8C6B9A0FB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26C4F150-A1DC-45F8-A426-82EA7958CD05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63645061-2D14-42FB-89B8-6594B6197F73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ECBDB48D-663D-4D17-A213-426948E4B1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4A324B7F-97C1-485D-8AEE-14F90825D1D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26D20FE1-5210-4806-81A1-64572A7313D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856FC055-A42C-4B90-908B-229495BBD2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018A97A6-84BA-43E6-AB5C-DE205D9F4286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63755E45-6ACF-4B2D-A8B4-1DEE7053FEB8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9F01E4FD-A924-4F31-840D-26DF1CFC6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6C0618B9-85A6-44F0-889D-F2E4568D3C20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A52C1ADB-3CBF-4C1A-940A-0BA44E27988B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67634209-7576-41AC-86D7-46BE3E9A7D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C37E8E9C-18F9-4BBD-9C6D-321D44FFF66B}"/>
              </a:ext>
            </a:extLst>
          </p:cNvPr>
          <p:cNvSpPr txBox="1"/>
          <p:nvPr/>
        </p:nvSpPr>
        <p:spPr>
          <a:xfrm>
            <a:off x="2591439" y="2199704"/>
            <a:ext cx="235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Low </a:t>
            </a:r>
            <a:r>
              <a:rPr lang="fr-FR" dirty="0" err="1"/>
              <a:t>risk</a:t>
            </a:r>
            <a:r>
              <a:rPr lang="fr-FR" dirty="0"/>
              <a:t> group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050E8C7-AACF-435C-91DB-0CD882A9EDAB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02/16</a:t>
            </a:r>
          </a:p>
        </p:txBody>
      </p:sp>
    </p:spTree>
    <p:extLst>
      <p:ext uri="{BB962C8B-B14F-4D97-AF65-F5344CB8AC3E}">
        <p14:creationId xmlns:p14="http://schemas.microsoft.com/office/powerpoint/2010/main" val="3630041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Context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Results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A5EAAF6F-80BB-4271-BC7D-E93ECC6E2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41" y="582223"/>
            <a:ext cx="11272318" cy="2846777"/>
          </a:xfrm>
          <a:prstGeom prst="rect">
            <a:avLst/>
          </a:prstGeom>
        </p:spPr>
      </p:pic>
      <p:graphicFrame>
        <p:nvGraphicFramePr>
          <p:cNvPr id="10" name="Tableau 12">
            <a:extLst>
              <a:ext uri="{FF2B5EF4-FFF2-40B4-BE49-F238E27FC236}">
                <a16:creationId xmlns:a16="http://schemas.microsoft.com/office/drawing/2014/main" id="{1F7FDCEE-901C-43E8-AE4E-26158B7B2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966940"/>
              </p:ext>
            </p:extLst>
          </p:nvPr>
        </p:nvGraphicFramePr>
        <p:xfrm>
          <a:off x="505864" y="3632967"/>
          <a:ext cx="11163300" cy="185408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814367">
                  <a:extLst>
                    <a:ext uri="{9D8B030D-6E8A-4147-A177-3AD203B41FA5}">
                      <a16:colId xmlns:a16="http://schemas.microsoft.com/office/drawing/2014/main" val="838226662"/>
                    </a:ext>
                  </a:extLst>
                </a:gridCol>
                <a:gridCol w="2276476">
                  <a:extLst>
                    <a:ext uri="{9D8B030D-6E8A-4147-A177-3AD203B41FA5}">
                      <a16:colId xmlns:a16="http://schemas.microsoft.com/office/drawing/2014/main" val="3699515266"/>
                    </a:ext>
                  </a:extLst>
                </a:gridCol>
                <a:gridCol w="2114549">
                  <a:extLst>
                    <a:ext uri="{9D8B030D-6E8A-4147-A177-3AD203B41FA5}">
                      <a16:colId xmlns:a16="http://schemas.microsoft.com/office/drawing/2014/main" val="3264375736"/>
                    </a:ext>
                  </a:extLst>
                </a:gridCol>
                <a:gridCol w="1957908">
                  <a:extLst>
                    <a:ext uri="{9D8B030D-6E8A-4147-A177-3AD203B41FA5}">
                      <a16:colId xmlns:a16="http://schemas.microsoft.com/office/drawing/2014/main" val="2841393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>
                          <a:solidFill>
                            <a:schemeClr val="tx1"/>
                          </a:solidFill>
                        </a:rPr>
                        <a:t>Parameters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Patient 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Patient 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Patient 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56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>
                          <a:solidFill>
                            <a:schemeClr val="tx1"/>
                          </a:solidFill>
                        </a:rPr>
                        <a:t>Doubling</a:t>
                      </a: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 time of </a:t>
                      </a:r>
                      <a:r>
                        <a:rPr lang="fr-FR" sz="1600" dirty="0" err="1">
                          <a:solidFill>
                            <a:schemeClr val="tx1"/>
                          </a:solidFill>
                        </a:rPr>
                        <a:t>tumour</a:t>
                      </a: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600" dirty="0" err="1">
                          <a:solidFill>
                            <a:schemeClr val="tx1"/>
                          </a:solidFill>
                        </a:rPr>
                        <a:t>cells</a:t>
                      </a: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 (h)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842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1217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594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15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Arrest duration in the </a:t>
                      </a:r>
                      <a:r>
                        <a:rPr lang="fr-FR" sz="1600" dirty="0" err="1">
                          <a:solidFill>
                            <a:schemeClr val="tx1"/>
                          </a:solidFill>
                        </a:rPr>
                        <a:t>cell</a:t>
                      </a: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 cycle </a:t>
                      </a:r>
                      <a:r>
                        <a:rPr lang="fr-FR" sz="1600" dirty="0" err="1">
                          <a:solidFill>
                            <a:schemeClr val="tx1"/>
                          </a:solidFill>
                        </a:rPr>
                        <a:t>when</a:t>
                      </a: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600" dirty="0" err="1">
                          <a:solidFill>
                            <a:schemeClr val="tx1"/>
                          </a:solidFill>
                        </a:rPr>
                        <a:t>irradiated</a:t>
                      </a: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 (h)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10.4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38.4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31.4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19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0" u="none" dirty="0">
                          <a:latin typeface="Symbol" pitchFamily="18" charset="2"/>
                        </a:rPr>
                        <a:t>a </a:t>
                      </a:r>
                      <a:r>
                        <a:rPr lang="fr-FR" sz="1600" b="0" u="none" dirty="0" err="1">
                          <a:latin typeface="+mn-lt"/>
                        </a:rPr>
                        <a:t>radiosensitivity</a:t>
                      </a:r>
                      <a:r>
                        <a:rPr lang="fr-FR" sz="1600" b="0" u="none" dirty="0">
                          <a:latin typeface="+mn-lt"/>
                        </a:rPr>
                        <a:t> </a:t>
                      </a:r>
                      <a:r>
                        <a:rPr lang="fr-FR" sz="1600" b="0" u="none" dirty="0" err="1">
                          <a:latin typeface="+mn-lt"/>
                        </a:rPr>
                        <a:t>parameter</a:t>
                      </a:r>
                      <a:r>
                        <a:rPr lang="fr-FR" sz="1600" b="0" u="none" dirty="0">
                          <a:latin typeface="+mn-lt"/>
                        </a:rPr>
                        <a:t> in G1 phase (Gy</a:t>
                      </a:r>
                      <a:r>
                        <a:rPr lang="fr-FR" sz="1600" b="0" u="none" baseline="30000" dirty="0">
                          <a:latin typeface="+mn-lt"/>
                        </a:rPr>
                        <a:t>-1</a:t>
                      </a:r>
                      <a:r>
                        <a:rPr lang="fr-FR" sz="1600" b="0" u="none" baseline="0" dirty="0">
                          <a:latin typeface="+mn-lt"/>
                        </a:rPr>
                        <a:t>)</a:t>
                      </a:r>
                      <a:endParaRPr lang="fr-FR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0.319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0.045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0.063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057878"/>
                  </a:ext>
                </a:extLst>
              </a:tr>
              <a:tr h="370729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pO</a:t>
                      </a:r>
                      <a:r>
                        <a:rPr lang="fr-FR" sz="1600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fr-FR" sz="1600" b="0" baseline="0" dirty="0">
                          <a:solidFill>
                            <a:schemeClr val="tx1"/>
                          </a:solidFill>
                        </a:rPr>
                        <a:t> of </a:t>
                      </a:r>
                      <a:r>
                        <a:rPr lang="fr-FR" sz="1600" b="0" baseline="0" dirty="0" err="1">
                          <a:solidFill>
                            <a:schemeClr val="tx1"/>
                          </a:solidFill>
                        </a:rPr>
                        <a:t>pre</a:t>
                      </a:r>
                      <a:r>
                        <a:rPr lang="fr-FR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600" b="0" baseline="0" dirty="0" err="1">
                          <a:solidFill>
                            <a:schemeClr val="tx1"/>
                          </a:solidFill>
                        </a:rPr>
                        <a:t>existing</a:t>
                      </a:r>
                      <a:r>
                        <a:rPr lang="fr-FR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600" b="0" baseline="0" dirty="0" err="1">
                          <a:solidFill>
                            <a:schemeClr val="tx1"/>
                          </a:solidFill>
                        </a:rPr>
                        <a:t>endothelial</a:t>
                      </a:r>
                      <a:r>
                        <a:rPr lang="fr-FR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600" b="0" baseline="0" dirty="0" err="1">
                          <a:solidFill>
                            <a:schemeClr val="tx1"/>
                          </a:solidFill>
                        </a:rPr>
                        <a:t>cells</a:t>
                      </a:r>
                      <a:r>
                        <a:rPr lang="fr-FR" sz="1600" b="0" baseline="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fr-FR" sz="1600" b="0" baseline="0" dirty="0" err="1">
                          <a:solidFill>
                            <a:schemeClr val="tx1"/>
                          </a:solidFill>
                        </a:rPr>
                        <a:t>mmHg</a:t>
                      </a:r>
                      <a:r>
                        <a:rPr lang="fr-FR" sz="16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fr-FR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86.93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54.21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82.97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332697"/>
                  </a:ext>
                </a:extLst>
              </a:tr>
            </a:tbl>
          </a:graphicData>
        </a:graphic>
      </p:graphicFrame>
      <p:sp>
        <p:nvSpPr>
          <p:cNvPr id="73" name="Flèche : droite 72">
            <a:extLst>
              <a:ext uri="{FF2B5EF4-FFF2-40B4-BE49-F238E27FC236}">
                <a16:creationId xmlns:a16="http://schemas.microsoft.com/office/drawing/2014/main" id="{8FAABD0B-D59F-46AA-8085-01D811545C92}"/>
              </a:ext>
            </a:extLst>
          </p:cNvPr>
          <p:cNvSpPr/>
          <p:nvPr/>
        </p:nvSpPr>
        <p:spPr>
          <a:xfrm>
            <a:off x="833286" y="5847876"/>
            <a:ext cx="555811" cy="270449"/>
          </a:xfrm>
          <a:prstGeom prst="rightArrow">
            <a:avLst/>
          </a:prstGeom>
          <a:noFill/>
          <a:ln w="38100">
            <a:solidFill>
              <a:srgbClr val="2B50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AB3595C-F1EC-45AC-A9CF-0409639FC084}"/>
              </a:ext>
            </a:extLst>
          </p:cNvPr>
          <p:cNvSpPr txBox="1"/>
          <p:nvPr/>
        </p:nvSpPr>
        <p:spPr>
          <a:xfrm>
            <a:off x="1389097" y="5659935"/>
            <a:ext cx="3445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Simulation</a:t>
            </a:r>
            <a:r>
              <a:rPr lang="fr-FR" dirty="0"/>
              <a:t> in </a:t>
            </a:r>
            <a:r>
              <a:rPr lang="fr-FR" b="1" dirty="0"/>
              <a:t>accordance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patient’s</a:t>
            </a:r>
            <a:r>
              <a:rPr lang="fr-FR" dirty="0"/>
              <a:t> </a:t>
            </a:r>
            <a:r>
              <a:rPr lang="fr-FR" dirty="0" err="1"/>
              <a:t>tumour</a:t>
            </a:r>
            <a:r>
              <a:rPr lang="fr-FR" dirty="0"/>
              <a:t> </a:t>
            </a:r>
            <a:r>
              <a:rPr lang="fr-FR" b="1" dirty="0"/>
              <a:t>data </a:t>
            </a:r>
            <a:r>
              <a:rPr lang="fr-FR" b="1" dirty="0" err="1"/>
              <a:t>measured</a:t>
            </a:r>
            <a:endParaRPr lang="fr-FR" b="1" dirty="0"/>
          </a:p>
        </p:txBody>
      </p:sp>
      <p:sp>
        <p:nvSpPr>
          <p:cNvPr id="75" name="Flèche : droite 74">
            <a:extLst>
              <a:ext uri="{FF2B5EF4-FFF2-40B4-BE49-F238E27FC236}">
                <a16:creationId xmlns:a16="http://schemas.microsoft.com/office/drawing/2014/main" id="{E0749445-843A-4FF7-9DD0-8CEA9DD508EC}"/>
              </a:ext>
            </a:extLst>
          </p:cNvPr>
          <p:cNvSpPr/>
          <p:nvPr/>
        </p:nvSpPr>
        <p:spPr>
          <a:xfrm>
            <a:off x="6801799" y="5870469"/>
            <a:ext cx="555811" cy="225263"/>
          </a:xfrm>
          <a:prstGeom prst="rightArrow">
            <a:avLst/>
          </a:prstGeom>
          <a:noFill/>
          <a:ln w="38100">
            <a:solidFill>
              <a:srgbClr val="2B50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AEC281B9-9D80-4EE5-9C30-5A08F8E16FAB}"/>
              </a:ext>
            </a:extLst>
          </p:cNvPr>
          <p:cNvSpPr txBox="1"/>
          <p:nvPr/>
        </p:nvSpPr>
        <p:spPr>
          <a:xfrm>
            <a:off x="7357610" y="5660651"/>
            <a:ext cx="4248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Offers</a:t>
            </a:r>
            <a:r>
              <a:rPr lang="fr-FR" dirty="0"/>
              <a:t> </a:t>
            </a:r>
            <a:r>
              <a:rPr lang="fr-FR" b="1" dirty="0"/>
              <a:t>insights </a:t>
            </a:r>
            <a:r>
              <a:rPr lang="fr-FR" b="1" dirty="0" err="1"/>
              <a:t>into</a:t>
            </a:r>
            <a:r>
              <a:rPr lang="fr-FR" b="1" dirty="0"/>
              <a:t> the </a:t>
            </a:r>
            <a:r>
              <a:rPr lang="fr-FR" b="1" dirty="0" err="1"/>
              <a:t>radiobiology</a:t>
            </a:r>
            <a:r>
              <a:rPr lang="fr-FR" b="1" dirty="0"/>
              <a:t> </a:t>
            </a:r>
            <a:r>
              <a:rPr lang="fr-FR" dirty="0"/>
              <a:t>of the </a:t>
            </a:r>
            <a:r>
              <a:rPr lang="fr-FR" dirty="0" err="1"/>
              <a:t>tumour</a:t>
            </a:r>
            <a:r>
              <a:rPr lang="fr-FR" dirty="0"/>
              <a:t>, </a:t>
            </a:r>
            <a:r>
              <a:rPr lang="fr-FR" dirty="0" err="1"/>
              <a:t>even</a:t>
            </a:r>
            <a:r>
              <a:rPr lang="fr-FR" dirty="0"/>
              <a:t> for </a:t>
            </a:r>
            <a:r>
              <a:rPr lang="fr-FR" b="1" dirty="0" err="1"/>
              <a:t>unobservable</a:t>
            </a:r>
            <a:r>
              <a:rPr lang="fr-FR" dirty="0"/>
              <a:t> </a:t>
            </a:r>
            <a:r>
              <a:rPr lang="fr-FR" dirty="0" err="1"/>
              <a:t>parameters</a:t>
            </a:r>
            <a:endParaRPr lang="fr-FR" dirty="0"/>
          </a:p>
        </p:txBody>
      </p:sp>
      <p:pic>
        <p:nvPicPr>
          <p:cNvPr id="30" name="Picture 4" descr="Ciclo cellulare: mitosi e meiosi | Ripasso di Scienze">
            <a:extLst>
              <a:ext uri="{FF2B5EF4-FFF2-40B4-BE49-F238E27FC236}">
                <a16:creationId xmlns:a16="http://schemas.microsoft.com/office/drawing/2014/main" id="{EB00D50A-6386-41F7-997E-664A0E3CB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65" y="4019550"/>
            <a:ext cx="317559" cy="33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Blood, oxygen, o2, diatomic, molecule, bubbles icon - Download on ...">
            <a:extLst>
              <a:ext uri="{FF2B5EF4-FFF2-40B4-BE49-F238E27FC236}">
                <a16:creationId xmlns:a16="http://schemas.microsoft.com/office/drawing/2014/main" id="{95959E0F-6FAE-4CAE-A235-FE96BEA9B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94" y="5100579"/>
            <a:ext cx="412671" cy="41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e 31">
            <a:extLst>
              <a:ext uri="{FF2B5EF4-FFF2-40B4-BE49-F238E27FC236}">
                <a16:creationId xmlns:a16="http://schemas.microsoft.com/office/drawing/2014/main" id="{AF360F8D-D265-4489-9A83-A69936725EB0}"/>
              </a:ext>
            </a:extLst>
          </p:cNvPr>
          <p:cNvGrpSpPr/>
          <p:nvPr/>
        </p:nvGrpSpPr>
        <p:grpSpPr>
          <a:xfrm>
            <a:off x="267018" y="4444997"/>
            <a:ext cx="566268" cy="509076"/>
            <a:chOff x="2926573" y="3682509"/>
            <a:chExt cx="865588" cy="734697"/>
          </a:xfrm>
        </p:grpSpPr>
        <p:pic>
          <p:nvPicPr>
            <p:cNvPr id="33" name="Picture 2" descr="Genetics Computer Icons DNA - DNA png download - 980*982 - Free ...">
              <a:extLst>
                <a:ext uri="{FF2B5EF4-FFF2-40B4-BE49-F238E27FC236}">
                  <a16:creationId xmlns:a16="http://schemas.microsoft.com/office/drawing/2014/main" id="{A7A6D8EE-59AC-4439-94FE-E9044F2C28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5499" y="3883674"/>
              <a:ext cx="506662" cy="507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Icônes éclair à télécharger gratuitement - Icône.com">
              <a:extLst>
                <a:ext uri="{FF2B5EF4-FFF2-40B4-BE49-F238E27FC236}">
                  <a16:creationId xmlns:a16="http://schemas.microsoft.com/office/drawing/2014/main" id="{3C1A94AE-BA28-4FED-BA19-D591A7465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46961">
              <a:off x="2926573" y="3682509"/>
              <a:ext cx="519664" cy="734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1F06377A-7077-46C3-A09F-6806A54154C0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14/16</a:t>
            </a:r>
          </a:p>
        </p:txBody>
      </p:sp>
    </p:spTree>
    <p:extLst>
      <p:ext uri="{BB962C8B-B14F-4D97-AF65-F5344CB8AC3E}">
        <p14:creationId xmlns:p14="http://schemas.microsoft.com/office/powerpoint/2010/main" val="1275277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Context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Future </a:t>
            </a:r>
            <a:r>
              <a:rPr lang="fr-FR" b="1" dirty="0" err="1">
                <a:solidFill>
                  <a:schemeClr val="bg1"/>
                </a:solidFill>
              </a:rPr>
              <a:t>work</a:t>
            </a:r>
            <a:endParaRPr lang="fr-FR" b="1" dirty="0">
              <a:solidFill>
                <a:schemeClr val="bg1"/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Flèche : droite 68">
            <a:extLst>
              <a:ext uri="{FF2B5EF4-FFF2-40B4-BE49-F238E27FC236}">
                <a16:creationId xmlns:a16="http://schemas.microsoft.com/office/drawing/2014/main" id="{71F61914-D740-401E-ACB1-92E9EF4F6F10}"/>
              </a:ext>
            </a:extLst>
          </p:cNvPr>
          <p:cNvSpPr/>
          <p:nvPr/>
        </p:nvSpPr>
        <p:spPr>
          <a:xfrm>
            <a:off x="1242816" y="1179563"/>
            <a:ext cx="496799" cy="270449"/>
          </a:xfrm>
          <a:prstGeom prst="rightArrow">
            <a:avLst/>
          </a:prstGeom>
          <a:noFill/>
          <a:ln w="38100">
            <a:solidFill>
              <a:srgbClr val="2B50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7311574-8D33-4BC7-847A-1E46C8C27520}"/>
              </a:ext>
            </a:extLst>
          </p:cNvPr>
          <p:cNvSpPr txBox="1"/>
          <p:nvPr/>
        </p:nvSpPr>
        <p:spPr>
          <a:xfrm>
            <a:off x="1735104" y="987274"/>
            <a:ext cx="8134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Data-</a:t>
            </a:r>
            <a:r>
              <a:rPr lang="fr-FR" b="1" dirty="0" err="1"/>
              <a:t>driven</a:t>
            </a:r>
            <a:r>
              <a:rPr lang="fr-FR" b="1" dirty="0"/>
              <a:t> </a:t>
            </a:r>
            <a:r>
              <a:rPr lang="fr-FR" b="1" dirty="0" err="1"/>
              <a:t>approach</a:t>
            </a:r>
            <a:r>
              <a:rPr lang="fr-FR" b="1" dirty="0"/>
              <a:t> </a:t>
            </a:r>
            <a:r>
              <a:rPr lang="fr-FR" dirty="0"/>
              <a:t>to </a:t>
            </a:r>
            <a:r>
              <a:rPr lang="fr-FR" b="1" dirty="0" err="1"/>
              <a:t>estimate</a:t>
            </a:r>
            <a:r>
              <a:rPr lang="fr-FR" dirty="0"/>
              <a:t> the </a:t>
            </a:r>
            <a:r>
              <a:rPr lang="fr-FR" dirty="0" err="1"/>
              <a:t>radiobiological</a:t>
            </a:r>
            <a:r>
              <a:rPr lang="fr-FR" dirty="0"/>
              <a:t> </a:t>
            </a:r>
            <a:r>
              <a:rPr lang="fr-FR" b="1" dirty="0" err="1"/>
              <a:t>parameters</a:t>
            </a:r>
            <a:r>
              <a:rPr lang="fr-FR" dirty="0"/>
              <a:t> of a </a:t>
            </a:r>
            <a:r>
              <a:rPr lang="fr-FR" dirty="0" err="1"/>
              <a:t>computational</a:t>
            </a:r>
            <a:r>
              <a:rPr lang="fr-FR" dirty="0"/>
              <a:t> digital </a:t>
            </a:r>
            <a:r>
              <a:rPr lang="fr-FR" dirty="0" err="1"/>
              <a:t>twin</a:t>
            </a:r>
            <a:r>
              <a:rPr lang="fr-FR" dirty="0"/>
              <a:t> simulation model in </a:t>
            </a:r>
            <a:r>
              <a:rPr lang="fr-FR" dirty="0" err="1"/>
              <a:t>response</a:t>
            </a:r>
            <a:r>
              <a:rPr lang="fr-FR" dirty="0"/>
              <a:t> to </a:t>
            </a:r>
            <a:r>
              <a:rPr lang="fr-FR" b="1" dirty="0"/>
              <a:t>SBRT</a:t>
            </a:r>
          </a:p>
        </p:txBody>
      </p:sp>
      <p:sp>
        <p:nvSpPr>
          <p:cNvPr id="71" name="Flèche : droite 70">
            <a:extLst>
              <a:ext uri="{FF2B5EF4-FFF2-40B4-BE49-F238E27FC236}">
                <a16:creationId xmlns:a16="http://schemas.microsoft.com/office/drawing/2014/main" id="{26BBEF7A-AC47-4CF0-BC93-464AB5A0EE99}"/>
              </a:ext>
            </a:extLst>
          </p:cNvPr>
          <p:cNvSpPr/>
          <p:nvPr/>
        </p:nvSpPr>
        <p:spPr>
          <a:xfrm>
            <a:off x="1238305" y="1825251"/>
            <a:ext cx="496799" cy="270449"/>
          </a:xfrm>
          <a:prstGeom prst="rightArrow">
            <a:avLst/>
          </a:prstGeom>
          <a:noFill/>
          <a:ln w="38100">
            <a:solidFill>
              <a:srgbClr val="2B50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D64E2CEE-3D87-432B-9972-F5E438D48D29}"/>
              </a:ext>
            </a:extLst>
          </p:cNvPr>
          <p:cNvSpPr txBox="1"/>
          <p:nvPr/>
        </p:nvSpPr>
        <p:spPr>
          <a:xfrm>
            <a:off x="1735103" y="1775809"/>
            <a:ext cx="813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Identification of patient-</a:t>
            </a:r>
            <a:r>
              <a:rPr lang="fr-FR" b="1" dirty="0" err="1"/>
              <a:t>specific</a:t>
            </a:r>
            <a:r>
              <a:rPr lang="fr-FR" b="1" dirty="0"/>
              <a:t> </a:t>
            </a:r>
            <a:r>
              <a:rPr lang="fr-FR" b="1" dirty="0" err="1"/>
              <a:t>tumour</a:t>
            </a:r>
            <a:r>
              <a:rPr lang="fr-FR" b="1" dirty="0"/>
              <a:t> </a:t>
            </a:r>
            <a:r>
              <a:rPr lang="fr-FR" b="1" dirty="0" err="1"/>
              <a:t>evolution</a:t>
            </a:r>
            <a:r>
              <a:rPr lang="fr-FR" b="1" dirty="0"/>
              <a:t> </a:t>
            </a:r>
            <a:r>
              <a:rPr lang="fr-FR" dirty="0" err="1"/>
              <a:t>during</a:t>
            </a:r>
            <a:r>
              <a:rPr lang="fr-FR" dirty="0"/>
              <a:t> SBRT on a 1.5T </a:t>
            </a:r>
            <a:r>
              <a:rPr lang="fr-FR" b="1" dirty="0"/>
              <a:t>MR-Linac</a:t>
            </a:r>
          </a:p>
        </p:txBody>
      </p:sp>
      <p:sp>
        <p:nvSpPr>
          <p:cNvPr id="73" name="Flèche : droite 72">
            <a:extLst>
              <a:ext uri="{FF2B5EF4-FFF2-40B4-BE49-F238E27FC236}">
                <a16:creationId xmlns:a16="http://schemas.microsoft.com/office/drawing/2014/main" id="{87954773-0A5D-4BE8-94CF-13D46F14BAD0}"/>
              </a:ext>
            </a:extLst>
          </p:cNvPr>
          <p:cNvSpPr/>
          <p:nvPr/>
        </p:nvSpPr>
        <p:spPr>
          <a:xfrm>
            <a:off x="1238305" y="2467242"/>
            <a:ext cx="496799" cy="270449"/>
          </a:xfrm>
          <a:prstGeom prst="rightArrow">
            <a:avLst/>
          </a:prstGeom>
          <a:noFill/>
          <a:ln w="38100">
            <a:solidFill>
              <a:srgbClr val="2B50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9CBD14DC-0C51-43EB-A8F7-87F3DAEC46D9}"/>
              </a:ext>
            </a:extLst>
          </p:cNvPr>
          <p:cNvSpPr txBox="1"/>
          <p:nvPr/>
        </p:nvSpPr>
        <p:spPr>
          <a:xfrm>
            <a:off x="1735103" y="2412819"/>
            <a:ext cx="813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Relevance to </a:t>
            </a:r>
            <a:r>
              <a:rPr lang="fr-FR" b="1" dirty="0" err="1"/>
              <a:t>mimic</a:t>
            </a:r>
            <a:r>
              <a:rPr lang="fr-FR" dirty="0"/>
              <a:t> patient </a:t>
            </a:r>
            <a:r>
              <a:rPr lang="fr-FR" b="1" dirty="0" err="1"/>
              <a:t>tumour</a:t>
            </a:r>
            <a:r>
              <a:rPr lang="fr-FR" b="1" dirty="0"/>
              <a:t> </a:t>
            </a:r>
            <a:r>
              <a:rPr lang="fr-FR" b="1" dirty="0" err="1"/>
              <a:t>evolution</a:t>
            </a:r>
            <a:r>
              <a:rPr lang="fr-FR" b="1" dirty="0"/>
              <a:t>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dirty="0" err="1"/>
              <a:t>treatment</a:t>
            </a:r>
            <a:endParaRPr lang="fr-FR" dirty="0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27178A08-FD24-48B7-8D63-BEA1E5C9BC6D}"/>
              </a:ext>
            </a:extLst>
          </p:cNvPr>
          <p:cNvSpPr txBox="1"/>
          <p:nvPr/>
        </p:nvSpPr>
        <p:spPr>
          <a:xfrm>
            <a:off x="2711370" y="383861"/>
            <a:ext cx="676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+mj-lt"/>
              </a:rPr>
              <a:t>Conclusion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DE50B591-0014-4B26-937D-4428EB6C1332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15/16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AF612830-6D99-470E-A303-9BE8BEE85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-52"/>
          <a:stretch/>
        </p:blipFill>
        <p:spPr>
          <a:xfrm>
            <a:off x="2861732" y="2867935"/>
            <a:ext cx="6451563" cy="357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61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Context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Future </a:t>
            </a:r>
            <a:r>
              <a:rPr lang="fr-FR" b="1" dirty="0" err="1">
                <a:solidFill>
                  <a:schemeClr val="bg1"/>
                </a:solidFill>
              </a:rPr>
              <a:t>work</a:t>
            </a:r>
            <a:endParaRPr lang="fr-FR" b="1" dirty="0">
              <a:solidFill>
                <a:schemeClr val="bg1"/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ZoneTexte 75">
            <a:extLst>
              <a:ext uri="{FF2B5EF4-FFF2-40B4-BE49-F238E27FC236}">
                <a16:creationId xmlns:a16="http://schemas.microsoft.com/office/drawing/2014/main" id="{CF48CBBB-5AC7-454B-8C79-F88F6D0E1345}"/>
              </a:ext>
            </a:extLst>
          </p:cNvPr>
          <p:cNvSpPr txBox="1"/>
          <p:nvPr/>
        </p:nvSpPr>
        <p:spPr>
          <a:xfrm>
            <a:off x="2711368" y="384300"/>
            <a:ext cx="676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+mj-lt"/>
              </a:rPr>
              <a:t>Future </a:t>
            </a:r>
            <a:r>
              <a:rPr lang="fr-FR" sz="2400" b="1" dirty="0" err="1">
                <a:latin typeface="+mj-lt"/>
              </a:rPr>
              <a:t>work</a:t>
            </a:r>
            <a:endParaRPr lang="fr-FR" sz="2400" b="1" dirty="0">
              <a:latin typeface="+mj-lt"/>
            </a:endParaRPr>
          </a:p>
        </p:txBody>
      </p:sp>
      <p:sp>
        <p:nvSpPr>
          <p:cNvPr id="78" name="Flèche : droite 77">
            <a:extLst>
              <a:ext uri="{FF2B5EF4-FFF2-40B4-BE49-F238E27FC236}">
                <a16:creationId xmlns:a16="http://schemas.microsoft.com/office/drawing/2014/main" id="{AA224428-8F4F-4C5D-BB08-23C9A4AB9F02}"/>
              </a:ext>
            </a:extLst>
          </p:cNvPr>
          <p:cNvSpPr/>
          <p:nvPr/>
        </p:nvSpPr>
        <p:spPr>
          <a:xfrm>
            <a:off x="1238305" y="1038709"/>
            <a:ext cx="496799" cy="270449"/>
          </a:xfrm>
          <a:prstGeom prst="rightArrow">
            <a:avLst/>
          </a:prstGeom>
          <a:noFill/>
          <a:ln w="38100">
            <a:solidFill>
              <a:srgbClr val="D22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CC610D48-5F56-4D63-AD34-B2899C86596C}"/>
              </a:ext>
            </a:extLst>
          </p:cNvPr>
          <p:cNvSpPr txBox="1"/>
          <p:nvPr/>
        </p:nvSpPr>
        <p:spPr>
          <a:xfrm>
            <a:off x="1735105" y="989268"/>
            <a:ext cx="8134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Include</a:t>
            </a:r>
            <a:r>
              <a:rPr lang="fr-FR" dirty="0"/>
              <a:t> </a:t>
            </a:r>
            <a:r>
              <a:rPr lang="fr-FR" b="1" dirty="0" err="1"/>
              <a:t>other</a:t>
            </a:r>
            <a:r>
              <a:rPr lang="fr-FR" b="1" dirty="0"/>
              <a:t> patients </a:t>
            </a:r>
            <a:r>
              <a:rPr lang="fr-FR" dirty="0"/>
              <a:t>in the </a:t>
            </a:r>
            <a:r>
              <a:rPr lang="fr-FR" dirty="0" err="1"/>
              <a:t>study</a:t>
            </a:r>
            <a:r>
              <a:rPr lang="fr-FR" dirty="0"/>
              <a:t> (10 patients </a:t>
            </a:r>
            <a:r>
              <a:rPr lang="fr-FR" dirty="0" err="1"/>
              <a:t>available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) </a:t>
            </a:r>
          </a:p>
        </p:txBody>
      </p:sp>
      <p:sp>
        <p:nvSpPr>
          <p:cNvPr id="80" name="Flèche : droite 79">
            <a:extLst>
              <a:ext uri="{FF2B5EF4-FFF2-40B4-BE49-F238E27FC236}">
                <a16:creationId xmlns:a16="http://schemas.microsoft.com/office/drawing/2014/main" id="{8C2556A6-FA3E-4A8C-AB36-FE4D5A787082}"/>
              </a:ext>
            </a:extLst>
          </p:cNvPr>
          <p:cNvSpPr/>
          <p:nvPr/>
        </p:nvSpPr>
        <p:spPr>
          <a:xfrm>
            <a:off x="1238305" y="1923746"/>
            <a:ext cx="496799" cy="270449"/>
          </a:xfrm>
          <a:prstGeom prst="rightArrow">
            <a:avLst/>
          </a:prstGeom>
          <a:noFill/>
          <a:ln w="38100">
            <a:solidFill>
              <a:srgbClr val="D22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92068CCF-00F7-44D7-9C4E-B03CF3D0F749}"/>
              </a:ext>
            </a:extLst>
          </p:cNvPr>
          <p:cNvSpPr txBox="1"/>
          <p:nvPr/>
        </p:nvSpPr>
        <p:spPr>
          <a:xfrm>
            <a:off x="1735104" y="1868334"/>
            <a:ext cx="810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Classical</a:t>
            </a:r>
            <a:r>
              <a:rPr lang="fr-FR" b="1" dirty="0"/>
              <a:t> LQ model</a:t>
            </a:r>
            <a:r>
              <a:rPr lang="fr-FR" dirty="0"/>
              <a:t> for high doses as in SBRT </a:t>
            </a:r>
            <a:r>
              <a:rPr lang="fr-FR" dirty="0" err="1"/>
              <a:t>treatment</a:t>
            </a:r>
            <a:r>
              <a:rPr lang="fr-FR" dirty="0"/>
              <a:t>?</a:t>
            </a:r>
          </a:p>
        </p:txBody>
      </p:sp>
      <p:sp>
        <p:nvSpPr>
          <p:cNvPr id="98" name="Flèche : droite 97">
            <a:extLst>
              <a:ext uri="{FF2B5EF4-FFF2-40B4-BE49-F238E27FC236}">
                <a16:creationId xmlns:a16="http://schemas.microsoft.com/office/drawing/2014/main" id="{9BF393AD-3FB0-42B6-A0C7-21600F0761DA}"/>
              </a:ext>
            </a:extLst>
          </p:cNvPr>
          <p:cNvSpPr/>
          <p:nvPr/>
        </p:nvSpPr>
        <p:spPr>
          <a:xfrm>
            <a:off x="1238304" y="2800718"/>
            <a:ext cx="496799" cy="270449"/>
          </a:xfrm>
          <a:prstGeom prst="rightArrow">
            <a:avLst/>
          </a:prstGeom>
          <a:noFill/>
          <a:ln w="38100">
            <a:solidFill>
              <a:srgbClr val="D22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9376C16E-455C-4CA8-AF29-6C60E10BBFB4}"/>
              </a:ext>
            </a:extLst>
          </p:cNvPr>
          <p:cNvSpPr txBox="1"/>
          <p:nvPr/>
        </p:nvSpPr>
        <p:spPr>
          <a:xfrm>
            <a:off x="1735103" y="2751276"/>
            <a:ext cx="81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3D-based</a:t>
            </a:r>
            <a:r>
              <a:rPr lang="fr-FR" dirty="0"/>
              <a:t> digital </a:t>
            </a:r>
            <a:r>
              <a:rPr lang="fr-FR" dirty="0" err="1"/>
              <a:t>twins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(</a:t>
            </a:r>
            <a:r>
              <a:rPr lang="fr-FR" dirty="0" err="1"/>
              <a:t>suitable</a:t>
            </a:r>
            <a:r>
              <a:rPr lang="fr-FR" dirty="0"/>
              <a:t> for optimisation process?)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DE50B591-0014-4B26-937D-4428EB6C1332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16/16</a:t>
            </a:r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A2360182-9B3E-4874-A469-0B83E1A35A57}"/>
              </a:ext>
            </a:extLst>
          </p:cNvPr>
          <p:cNvSpPr/>
          <p:nvPr/>
        </p:nvSpPr>
        <p:spPr>
          <a:xfrm>
            <a:off x="1238304" y="3634218"/>
            <a:ext cx="496799" cy="270449"/>
          </a:xfrm>
          <a:prstGeom prst="rightArrow">
            <a:avLst/>
          </a:prstGeom>
          <a:noFill/>
          <a:ln w="38100">
            <a:solidFill>
              <a:srgbClr val="D22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174F4E4-3B1F-4D4A-9954-07927B3F2F46}"/>
              </a:ext>
            </a:extLst>
          </p:cNvPr>
          <p:cNvSpPr txBox="1"/>
          <p:nvPr/>
        </p:nvSpPr>
        <p:spPr>
          <a:xfrm>
            <a:off x="1735103" y="3584332"/>
            <a:ext cx="81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Segmentation </a:t>
            </a:r>
            <a:r>
              <a:rPr lang="fr-FR" b="1" dirty="0" err="1"/>
              <a:t>uncertainty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8748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C6606C8B-2EE3-4B6B-99B1-FCDA2F57D545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B6D2C8B-FFE4-49C6-95D6-80F5F82C14D8}"/>
              </a:ext>
            </a:extLst>
          </p:cNvPr>
          <p:cNvSpPr txBox="1"/>
          <p:nvPr/>
        </p:nvSpPr>
        <p:spPr>
          <a:xfrm>
            <a:off x="892516" y="2652890"/>
            <a:ext cx="1040696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A Data-Driven </a:t>
            </a:r>
            <a:r>
              <a:rPr lang="fr-FR" sz="2800" b="1" dirty="0" err="1"/>
              <a:t>Approach</a:t>
            </a:r>
            <a:r>
              <a:rPr lang="fr-FR" sz="2800" b="1" dirty="0"/>
              <a:t> to Optimise </a:t>
            </a:r>
            <a:r>
              <a:rPr lang="fr-FR" sz="2800" b="1" dirty="0" err="1"/>
              <a:t>Parameters</a:t>
            </a:r>
            <a:r>
              <a:rPr lang="fr-FR" sz="2800" b="1" dirty="0"/>
              <a:t> of a </a:t>
            </a:r>
            <a:r>
              <a:rPr lang="fr-FR" sz="2800" b="1" dirty="0" err="1"/>
              <a:t>Computational</a:t>
            </a:r>
            <a:r>
              <a:rPr lang="fr-FR" sz="2800" b="1" dirty="0"/>
              <a:t> Digital </a:t>
            </a:r>
            <a:r>
              <a:rPr lang="fr-FR" sz="2800" b="1" dirty="0" err="1"/>
              <a:t>Twin</a:t>
            </a:r>
            <a:r>
              <a:rPr lang="fr-FR" sz="2800" b="1" dirty="0"/>
              <a:t> Model in </a:t>
            </a:r>
            <a:r>
              <a:rPr lang="fr-FR" sz="2800" b="1" dirty="0" err="1"/>
              <a:t>Response</a:t>
            </a:r>
            <a:r>
              <a:rPr lang="fr-FR" sz="2800" b="1" dirty="0"/>
              <a:t> to SBRT on MR-Linac</a:t>
            </a:r>
          </a:p>
          <a:p>
            <a:pPr algn="ctr"/>
            <a:endParaRPr lang="fr-FR" sz="2000" b="1" dirty="0"/>
          </a:p>
          <a:p>
            <a:pPr algn="ctr"/>
            <a:endParaRPr lang="fr-FR" sz="2000" b="1" dirty="0"/>
          </a:p>
          <a:p>
            <a:pPr algn="ctr"/>
            <a:r>
              <a:rPr lang="fr-FR" sz="4000" dirty="0"/>
              <a:t>Questions?</a:t>
            </a:r>
          </a:p>
          <a:p>
            <a:pPr algn="ctr"/>
            <a:endParaRPr lang="fr-FR" sz="2000" dirty="0"/>
          </a:p>
          <a:p>
            <a:pPr algn="ctr"/>
            <a:endParaRPr lang="fr-FR" sz="2000" dirty="0"/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CMMCA workshop, </a:t>
            </a:r>
            <a:r>
              <a:rPr lang="fr-FR" sz="2000" dirty="0" err="1"/>
              <a:t>Daejeon</a:t>
            </a:r>
            <a:r>
              <a:rPr lang="fr-FR" sz="2000" dirty="0"/>
              <a:t>, South </a:t>
            </a:r>
            <a:r>
              <a:rPr lang="fr-FR" sz="2000" dirty="0" err="1"/>
              <a:t>Korea</a:t>
            </a:r>
            <a:endParaRPr lang="fr-FR" sz="2000" dirty="0"/>
          </a:p>
          <a:p>
            <a:pPr algn="ctr"/>
            <a:r>
              <a:rPr lang="fr-FR" sz="2000" dirty="0" err="1"/>
              <a:t>September</a:t>
            </a:r>
            <a:r>
              <a:rPr lang="fr-FR" sz="2000" dirty="0"/>
              <a:t> 27, 2025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C10532A-10BB-498C-827E-7A1395CC1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96" y="552408"/>
            <a:ext cx="2562985" cy="161855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CB9F572-4B22-4705-A079-15B757F27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132" y="629233"/>
            <a:ext cx="1924772" cy="1469888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AE6C91F-333F-400E-98BA-20044920B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19" y="5302964"/>
            <a:ext cx="1126588" cy="45063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BC66A010-0606-4308-BB1E-6C66B495A9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3" y="5796643"/>
            <a:ext cx="1126587" cy="50608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0B9A555-0E2F-4A54-9E31-918497963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3" y="5306748"/>
            <a:ext cx="1126588" cy="46786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2A18E11-5BCD-4D48-AFB5-B1DA151F69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636" y="5243172"/>
            <a:ext cx="1126588" cy="467414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6D771994-8D05-4542-94D4-76E8BF6A24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785" y="5835912"/>
            <a:ext cx="2520792" cy="46681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27F3FDC-AAE6-4CC7-BAB5-6D4610799C37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DC873318-EF86-4ED4-86E1-B2820A4C66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19" y="5808231"/>
            <a:ext cx="1126588" cy="47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4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ZoneTexte 42">
            <a:extLst>
              <a:ext uri="{FF2B5EF4-FFF2-40B4-BE49-F238E27FC236}">
                <a16:creationId xmlns:a16="http://schemas.microsoft.com/office/drawing/2014/main" id="{9E3CAE61-0DDD-43B4-85FC-B1CFDC66B5E5}"/>
              </a:ext>
            </a:extLst>
          </p:cNvPr>
          <p:cNvSpPr txBox="1"/>
          <p:nvPr/>
        </p:nvSpPr>
        <p:spPr>
          <a:xfrm>
            <a:off x="5037997" y="369231"/>
            <a:ext cx="2116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+mj-lt"/>
              </a:rPr>
              <a:t>Prostate cancer</a:t>
            </a:r>
          </a:p>
        </p:txBody>
      </p:sp>
      <p:pic>
        <p:nvPicPr>
          <p:cNvPr id="54" name="Picture 2" descr="Résultat d’images pour prostate anatomy">
            <a:extLst>
              <a:ext uri="{FF2B5EF4-FFF2-40B4-BE49-F238E27FC236}">
                <a16:creationId xmlns:a16="http://schemas.microsoft.com/office/drawing/2014/main" id="{625EA571-8183-4BB4-B9C1-E7457EA1A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4" y="500749"/>
            <a:ext cx="2242359" cy="175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A9FD1389-E68D-48AF-B780-F49E06877AA1}"/>
              </a:ext>
            </a:extLst>
          </p:cNvPr>
          <p:cNvSpPr/>
          <p:nvPr/>
        </p:nvSpPr>
        <p:spPr>
          <a:xfrm>
            <a:off x="2403834" y="2008981"/>
            <a:ext cx="2880000" cy="720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6FF894A8-22FE-430E-81B0-57A86D401C44}"/>
              </a:ext>
            </a:extLst>
          </p:cNvPr>
          <p:cNvSpPr/>
          <p:nvPr/>
        </p:nvSpPr>
        <p:spPr>
          <a:xfrm>
            <a:off x="6007738" y="2008981"/>
            <a:ext cx="288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34F3BA6C-350E-436D-B511-EDFBB1D4A11E}"/>
              </a:ext>
            </a:extLst>
          </p:cNvPr>
          <p:cNvCxnSpPr>
            <a:cxnSpLocks/>
          </p:cNvCxnSpPr>
          <p:nvPr/>
        </p:nvCxnSpPr>
        <p:spPr>
          <a:xfrm>
            <a:off x="3818394" y="2722776"/>
            <a:ext cx="0" cy="55440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3A1D4A15-6021-4C26-B9D2-2FF40448B5AE}"/>
              </a:ext>
            </a:extLst>
          </p:cNvPr>
          <p:cNvSpPr txBox="1"/>
          <p:nvPr/>
        </p:nvSpPr>
        <p:spPr>
          <a:xfrm>
            <a:off x="2641792" y="3264674"/>
            <a:ext cx="2353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Active surveillance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012D7FFF-3AF4-42DD-8B7F-7B34C03BCEB2}"/>
              </a:ext>
            </a:extLst>
          </p:cNvPr>
          <p:cNvCxnSpPr/>
          <p:nvPr/>
        </p:nvCxnSpPr>
        <p:spPr>
          <a:xfrm flipH="1">
            <a:off x="8195004" y="2730413"/>
            <a:ext cx="1" cy="553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1CB4A397-5F92-461A-9EAC-4CE0389F263D}"/>
              </a:ext>
            </a:extLst>
          </p:cNvPr>
          <p:cNvCxnSpPr/>
          <p:nvPr/>
        </p:nvCxnSpPr>
        <p:spPr>
          <a:xfrm flipH="1">
            <a:off x="6241259" y="2737785"/>
            <a:ext cx="1" cy="553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6F9E4406-3516-4906-B37C-15E603F25B6E}"/>
              </a:ext>
            </a:extLst>
          </p:cNvPr>
          <p:cNvSpPr txBox="1"/>
          <p:nvPr/>
        </p:nvSpPr>
        <p:spPr>
          <a:xfrm>
            <a:off x="5031787" y="3264674"/>
            <a:ext cx="2353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/>
              <a:t>Surgery</a:t>
            </a:r>
            <a:endParaRPr lang="fr-FR" sz="1600" dirty="0"/>
          </a:p>
          <a:p>
            <a:pPr algn="ctr"/>
            <a:r>
              <a:rPr lang="fr-FR" sz="1600" dirty="0"/>
              <a:t>(</a:t>
            </a:r>
            <a:r>
              <a:rPr lang="fr-FR" sz="1600" dirty="0" err="1"/>
              <a:t>Prostatectomy</a:t>
            </a:r>
            <a:r>
              <a:rPr lang="fr-FR" sz="1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EFD1740-C914-4192-AF6D-71D4E070B2C7}"/>
                  </a:ext>
                </a:extLst>
              </p:cNvPr>
              <p:cNvSpPr txBox="1"/>
              <p:nvPr/>
            </p:nvSpPr>
            <p:spPr>
              <a:xfrm>
                <a:off x="6884431" y="3272047"/>
                <a:ext cx="49086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 err="1"/>
                  <a:t>Radiotherapy</a:t>
                </a:r>
                <a:r>
                  <a:rPr lang="fr-FR" sz="1600" b="1" dirty="0"/>
                  <a:t>    </a:t>
                </a:r>
                <a:r>
                  <a:rPr lang="fr-FR" sz="1600" dirty="0"/>
                  <a:t>(</a:t>
                </a:r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/− </m:t>
                    </m:r>
                  </m:oMath>
                </a14:m>
                <a:r>
                  <a:rPr lang="fr-FR" sz="1600" dirty="0"/>
                  <a:t>Hormonotherapy)</a:t>
                </a:r>
              </a:p>
            </p:txBody>
          </p:sp>
        </mc:Choice>
        <mc:Fallback xmlns="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EFD1740-C914-4192-AF6D-71D4E070B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31" y="3272047"/>
                <a:ext cx="4908600" cy="338554"/>
              </a:xfrm>
              <a:prstGeom prst="rect">
                <a:avLst/>
              </a:prstGeom>
              <a:blipFill>
                <a:blip r:embed="rId9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10" descr="Computed, ct, mri, scan, scanner, tomography icon - Download on Iconfinder">
            <a:extLst>
              <a:ext uri="{FF2B5EF4-FFF2-40B4-BE49-F238E27FC236}">
                <a16:creationId xmlns:a16="http://schemas.microsoft.com/office/drawing/2014/main" id="{79241ACB-2371-4DDD-907B-B221B35CE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699" y="3855232"/>
            <a:ext cx="510755" cy="51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Surgery, operation, doctor, medical, people icon - Download on Iconfinder">
            <a:extLst>
              <a:ext uri="{FF2B5EF4-FFF2-40B4-BE49-F238E27FC236}">
                <a16:creationId xmlns:a16="http://schemas.microsoft.com/office/drawing/2014/main" id="{5AFB98CB-BBEB-4B30-8EDF-C47DE6BD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87" y="3865138"/>
            <a:ext cx="511200" cy="5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 descr="Hormone, therapy, syringe, bottle, pill, drug icon - Download on Iconfinder">
            <a:extLst>
              <a:ext uri="{FF2B5EF4-FFF2-40B4-BE49-F238E27FC236}">
                <a16:creationId xmlns:a16="http://schemas.microsoft.com/office/drawing/2014/main" id="{3AAD04C9-67A6-4B5C-A492-1CD8B28C5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735" y="3849025"/>
            <a:ext cx="511200" cy="5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5ED65253-0DE9-4EA9-9869-588DE6212D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76166" y="3849449"/>
            <a:ext cx="645426" cy="511200"/>
          </a:xfrm>
          <a:prstGeom prst="rect">
            <a:avLst/>
          </a:prstGeom>
        </p:spPr>
      </p:pic>
      <p:pic>
        <p:nvPicPr>
          <p:cNvPr id="1026" name="Picture 2" descr="Biopsy - Free healthcare and medical icons">
            <a:extLst>
              <a:ext uri="{FF2B5EF4-FFF2-40B4-BE49-F238E27FC236}">
                <a16:creationId xmlns:a16="http://schemas.microsoft.com/office/drawing/2014/main" id="{98C7CE72-C6C8-40AE-8B6A-BC5797E4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69" y="971998"/>
            <a:ext cx="554637" cy="55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7E69E7AA-35D2-45D0-A0BE-6DE0E2547AC8}"/>
              </a:ext>
            </a:extLst>
          </p:cNvPr>
          <p:cNvSpPr txBox="1"/>
          <p:nvPr/>
        </p:nvSpPr>
        <p:spPr>
          <a:xfrm>
            <a:off x="4655995" y="1069613"/>
            <a:ext cx="28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Biopsies </a:t>
            </a:r>
            <a:r>
              <a:rPr lang="fr-FR" dirty="0">
                <a:sym typeface="Wingdings" panose="05000000000000000000" pitchFamily="2" charset="2"/>
              </a:rPr>
              <a:t> Gleason Score</a:t>
            </a:r>
            <a:endParaRPr lang="fr-FR" dirty="0"/>
          </a:p>
        </p:txBody>
      </p:sp>
      <p:pic>
        <p:nvPicPr>
          <p:cNvPr id="57" name="Picture 4">
            <a:extLst>
              <a:ext uri="{FF2B5EF4-FFF2-40B4-BE49-F238E27FC236}">
                <a16:creationId xmlns:a16="http://schemas.microsoft.com/office/drawing/2014/main" id="{E4B933F9-F38C-4160-AB1D-081AA3ED4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" t="3138" b="2796"/>
          <a:stretch/>
        </p:blipFill>
        <p:spPr bwMode="auto">
          <a:xfrm>
            <a:off x="8471834" y="3773355"/>
            <a:ext cx="774528" cy="584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B853E70F-86DF-41A6-BDAC-04D5BD194F6C}"/>
              </a:ext>
            </a:extLst>
          </p:cNvPr>
          <p:cNvSpPr txBox="1"/>
          <p:nvPr/>
        </p:nvSpPr>
        <p:spPr>
          <a:xfrm>
            <a:off x="2147222" y="4805288"/>
            <a:ext cx="789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B00E33"/>
              </a:buClr>
              <a:buFont typeface="Abadi Extra Light" panose="020B0204020104020204" pitchFamily="34" charset="0"/>
              <a:buChar char="►"/>
            </a:pPr>
            <a:r>
              <a:rPr lang="fr-FR" dirty="0"/>
              <a:t>60% of patients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intermediate</a:t>
            </a:r>
            <a:r>
              <a:rPr lang="fr-FR" dirty="0"/>
              <a:t> or high </a:t>
            </a:r>
            <a:r>
              <a:rPr lang="fr-FR" dirty="0" err="1"/>
              <a:t>risks</a:t>
            </a:r>
            <a:r>
              <a:rPr lang="fr-FR" dirty="0"/>
              <a:t> are </a:t>
            </a:r>
            <a:r>
              <a:rPr lang="fr-FR" dirty="0" err="1"/>
              <a:t>treated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radiotherapy</a:t>
            </a:r>
            <a:endParaRPr lang="fr-FR" dirty="0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4DAE0E21-AAD8-48BC-A084-9FB5CD234426}"/>
              </a:ext>
            </a:extLst>
          </p:cNvPr>
          <p:cNvSpPr txBox="1"/>
          <p:nvPr/>
        </p:nvSpPr>
        <p:spPr>
          <a:xfrm>
            <a:off x="0" y="6008634"/>
            <a:ext cx="48336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200" b="1" i="1" u="none" strike="noStrike" baseline="0" dirty="0"/>
              <a:t>M.C. </a:t>
            </a:r>
            <a:r>
              <a:rPr lang="fr-FR" sz="1200" b="1" i="1" u="none" strike="noStrike" baseline="0" dirty="0" err="1"/>
              <a:t>Joiner</a:t>
            </a:r>
            <a:r>
              <a:rPr lang="fr-FR" sz="1200" b="1" i="1" u="none" strike="noStrike" baseline="0" dirty="0"/>
              <a:t> and Albert J. van der </a:t>
            </a:r>
            <a:r>
              <a:rPr lang="fr-FR" sz="1200" b="1" i="1" u="none" strike="noStrike" baseline="0" dirty="0" err="1"/>
              <a:t>Kogel</a:t>
            </a:r>
            <a:r>
              <a:rPr lang="fr-FR" sz="1200" b="1" i="1" u="none" strike="noStrike" baseline="0" dirty="0"/>
              <a:t>. Basic </a:t>
            </a:r>
            <a:r>
              <a:rPr lang="fr-FR" sz="1200" b="1" i="1" u="none" strike="noStrike" baseline="0" dirty="0" err="1"/>
              <a:t>Clinical</a:t>
            </a:r>
            <a:r>
              <a:rPr lang="fr-FR" sz="1200" b="1" i="1" u="none" strike="noStrike" baseline="0" dirty="0"/>
              <a:t> </a:t>
            </a:r>
            <a:r>
              <a:rPr lang="fr-FR" sz="1200" b="1" i="1" u="none" strike="noStrike" baseline="0" dirty="0" err="1"/>
              <a:t>Radiobiology</a:t>
            </a:r>
            <a:r>
              <a:rPr lang="fr-FR" sz="1200" b="1" i="1" u="none" strike="noStrike" baseline="0" dirty="0"/>
              <a:t>. 2018. </a:t>
            </a:r>
            <a:r>
              <a:rPr lang="fr-FR" sz="1200" b="1" i="1" u="none" strike="noStrike" baseline="0" dirty="0" err="1"/>
              <a:t>isbn</a:t>
            </a:r>
            <a:r>
              <a:rPr lang="fr-FR" sz="1200" b="1" i="1" u="none" strike="noStrike" baseline="0" dirty="0"/>
              <a:t>: 978-0-429-95540-2.</a:t>
            </a:r>
            <a:endParaRPr lang="fr-FR" sz="1200" b="1" i="1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1ED738-1CE3-48ED-B625-9621A5E9E45F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C922FF7-F3FA-4A0C-8937-A59FD092752C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AF314D12-92EE-4811-820F-14F1D2DB780B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Context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C88CAB85-3407-4C4A-9B68-D62A5D653022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7A7C1917-FB92-4302-9896-ED9DBF330FB4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Materials  &amp; Methods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A4BB509C-EC22-4400-A2AD-29FD39EA9D5C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E1467C86-ECDC-4078-9E19-02BC9F590ED7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AD7E0944-4E41-43FF-A213-2D7516498C64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C4ECB025-F9BF-4901-9F59-240C699F9EBC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106">
              <a:extLst>
                <a:ext uri="{FF2B5EF4-FFF2-40B4-BE49-F238E27FC236}">
                  <a16:creationId xmlns:a16="http://schemas.microsoft.com/office/drawing/2014/main" id="{A1FBD416-4C96-4074-B05C-FEA1EF8509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D8236111-A3CD-47B2-A5A1-FCD2B68C9931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2EB14DB5-0775-4DF0-992D-7B2C3C577AF7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F8F462BC-35C1-4C25-B975-3CF76DB0FF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A4DF8DDF-E32F-45D7-81E1-DF62BC84E74F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C560177E-255C-41AB-B150-15922A9D48F9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112">
              <a:extLst>
                <a:ext uri="{FF2B5EF4-FFF2-40B4-BE49-F238E27FC236}">
                  <a16:creationId xmlns:a16="http://schemas.microsoft.com/office/drawing/2014/main" id="{9BCD0D3B-6185-47BC-ADE0-D864D30499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75373930-9030-4880-990F-890A58D887DA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0FB7ED6F-1894-4CB0-8BD4-6087BD2EF4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27911631-AC46-42F8-9FE5-AC28BA4019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8" descr="Blood, hospital, medical, test icon - Download on Iconfinder">
            <a:extLst>
              <a:ext uri="{FF2B5EF4-FFF2-40B4-BE49-F238E27FC236}">
                <a16:creationId xmlns:a16="http://schemas.microsoft.com/office/drawing/2014/main" id="{ACE8FCF9-180C-484D-9304-64A536248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335" y="3865583"/>
            <a:ext cx="510755" cy="51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AF22A2CC-B8C1-40B9-89BD-CBFE50BB2E36}"/>
              </a:ext>
            </a:extLst>
          </p:cNvPr>
          <p:cNvSpPr txBox="1"/>
          <p:nvPr/>
        </p:nvSpPr>
        <p:spPr>
          <a:xfrm>
            <a:off x="6271137" y="2045815"/>
            <a:ext cx="235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Intermediate</a:t>
            </a:r>
            <a:r>
              <a:rPr lang="fr-FR" dirty="0"/>
              <a:t> or high </a:t>
            </a:r>
            <a:r>
              <a:rPr lang="fr-FR" dirty="0" err="1"/>
              <a:t>risk</a:t>
            </a:r>
            <a:r>
              <a:rPr lang="fr-FR" dirty="0"/>
              <a:t> groups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5C26CF0-E3FD-4474-994A-E2D569FC9241}"/>
              </a:ext>
            </a:extLst>
          </p:cNvPr>
          <p:cNvSpPr txBox="1"/>
          <p:nvPr/>
        </p:nvSpPr>
        <p:spPr>
          <a:xfrm>
            <a:off x="2591439" y="2199704"/>
            <a:ext cx="235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Low </a:t>
            </a:r>
            <a:r>
              <a:rPr lang="fr-FR" dirty="0" err="1"/>
              <a:t>risk</a:t>
            </a:r>
            <a:r>
              <a:rPr lang="fr-FR" dirty="0"/>
              <a:t> group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561B3A63-73AC-483C-8244-DD3CE34FCA75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02/16</a:t>
            </a:r>
          </a:p>
        </p:txBody>
      </p:sp>
    </p:spTree>
    <p:extLst>
      <p:ext uri="{BB962C8B-B14F-4D97-AF65-F5344CB8AC3E}">
        <p14:creationId xmlns:p14="http://schemas.microsoft.com/office/powerpoint/2010/main" val="153044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ZoneTexte 42">
            <a:extLst>
              <a:ext uri="{FF2B5EF4-FFF2-40B4-BE49-F238E27FC236}">
                <a16:creationId xmlns:a16="http://schemas.microsoft.com/office/drawing/2014/main" id="{9E3CAE61-0DDD-43B4-85FC-B1CFDC66B5E5}"/>
              </a:ext>
            </a:extLst>
          </p:cNvPr>
          <p:cNvSpPr txBox="1"/>
          <p:nvPr/>
        </p:nvSpPr>
        <p:spPr>
          <a:xfrm>
            <a:off x="5037997" y="369231"/>
            <a:ext cx="2116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+mj-lt"/>
              </a:rPr>
              <a:t>Prostate cancer</a:t>
            </a:r>
          </a:p>
        </p:txBody>
      </p:sp>
      <p:pic>
        <p:nvPicPr>
          <p:cNvPr id="54" name="Picture 2" descr="Résultat d’images pour prostate anatomy">
            <a:extLst>
              <a:ext uri="{FF2B5EF4-FFF2-40B4-BE49-F238E27FC236}">
                <a16:creationId xmlns:a16="http://schemas.microsoft.com/office/drawing/2014/main" id="{625EA571-8183-4BB4-B9C1-E7457EA1A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4" y="500749"/>
            <a:ext cx="2242359" cy="175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EC3A04B2-2A5F-42B2-83F5-3AC7C58B794D}"/>
              </a:ext>
            </a:extLst>
          </p:cNvPr>
          <p:cNvSpPr txBox="1"/>
          <p:nvPr/>
        </p:nvSpPr>
        <p:spPr>
          <a:xfrm>
            <a:off x="2147222" y="4805288"/>
            <a:ext cx="7897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B00E33"/>
              </a:buClr>
              <a:buFont typeface="Abadi Extra Light" panose="020B0204020104020204" pitchFamily="34" charset="0"/>
              <a:buChar char="►"/>
            </a:pPr>
            <a:r>
              <a:rPr lang="fr-FR" dirty="0"/>
              <a:t>60% of patients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intermediate</a:t>
            </a:r>
            <a:r>
              <a:rPr lang="fr-FR" dirty="0"/>
              <a:t> or high </a:t>
            </a:r>
            <a:r>
              <a:rPr lang="fr-FR" dirty="0" err="1"/>
              <a:t>risks</a:t>
            </a:r>
            <a:r>
              <a:rPr lang="fr-FR" dirty="0"/>
              <a:t> are </a:t>
            </a:r>
            <a:r>
              <a:rPr lang="fr-FR" dirty="0" err="1"/>
              <a:t>treated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radiotherapy</a:t>
            </a:r>
            <a:endParaRPr lang="fr-FR" dirty="0"/>
          </a:p>
          <a:p>
            <a:pPr>
              <a:buClr>
                <a:srgbClr val="B00E33"/>
              </a:buClr>
            </a:pPr>
            <a:endParaRPr lang="fr-FR" dirty="0"/>
          </a:p>
          <a:p>
            <a:pPr marL="285750" indent="-285750">
              <a:buClr>
                <a:srgbClr val="B00E33"/>
              </a:buClr>
              <a:buFont typeface="Abadi Extra Light" panose="020B0204020104020204" pitchFamily="34" charset="0"/>
              <a:buChar char="►"/>
            </a:pPr>
            <a:r>
              <a:rPr lang="fr-FR" dirty="0" err="1"/>
              <a:t>Recurrence</a:t>
            </a:r>
            <a:r>
              <a:rPr lang="fr-FR" dirty="0"/>
              <a:t> rate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reach</a:t>
            </a:r>
            <a:r>
              <a:rPr lang="fr-FR" dirty="0"/>
              <a:t> up to 20% </a:t>
            </a:r>
            <a:r>
              <a:rPr lang="fr-FR" dirty="0" err="1"/>
              <a:t>depending</a:t>
            </a:r>
            <a:r>
              <a:rPr lang="fr-FR" dirty="0"/>
              <a:t> on the </a:t>
            </a:r>
            <a:r>
              <a:rPr lang="fr-FR" dirty="0" err="1"/>
              <a:t>risk</a:t>
            </a:r>
            <a:r>
              <a:rPr lang="fr-FR" dirty="0"/>
              <a:t> group</a:t>
            </a:r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A9FD1389-E68D-48AF-B780-F49E06877AA1}"/>
              </a:ext>
            </a:extLst>
          </p:cNvPr>
          <p:cNvSpPr/>
          <p:nvPr/>
        </p:nvSpPr>
        <p:spPr>
          <a:xfrm>
            <a:off x="2403834" y="2008981"/>
            <a:ext cx="2880000" cy="720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6FF894A8-22FE-430E-81B0-57A86D401C44}"/>
              </a:ext>
            </a:extLst>
          </p:cNvPr>
          <p:cNvSpPr/>
          <p:nvPr/>
        </p:nvSpPr>
        <p:spPr>
          <a:xfrm>
            <a:off x="6007738" y="2008981"/>
            <a:ext cx="288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1379DA23-761B-4021-B69E-A1D048E2C71B}"/>
              </a:ext>
            </a:extLst>
          </p:cNvPr>
          <p:cNvSpPr txBox="1"/>
          <p:nvPr/>
        </p:nvSpPr>
        <p:spPr>
          <a:xfrm>
            <a:off x="6271137" y="2045815"/>
            <a:ext cx="235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Intermediate</a:t>
            </a:r>
            <a:r>
              <a:rPr lang="fr-FR" dirty="0"/>
              <a:t> or high </a:t>
            </a:r>
            <a:r>
              <a:rPr lang="fr-FR" dirty="0" err="1"/>
              <a:t>risk</a:t>
            </a:r>
            <a:r>
              <a:rPr lang="fr-FR" dirty="0"/>
              <a:t> groups</a:t>
            </a:r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34F3BA6C-350E-436D-B511-EDFBB1D4A11E}"/>
              </a:ext>
            </a:extLst>
          </p:cNvPr>
          <p:cNvCxnSpPr>
            <a:cxnSpLocks/>
          </p:cNvCxnSpPr>
          <p:nvPr/>
        </p:nvCxnSpPr>
        <p:spPr>
          <a:xfrm>
            <a:off x="3818394" y="2722776"/>
            <a:ext cx="0" cy="55440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3A1D4A15-6021-4C26-B9D2-2FF40448B5AE}"/>
              </a:ext>
            </a:extLst>
          </p:cNvPr>
          <p:cNvSpPr txBox="1"/>
          <p:nvPr/>
        </p:nvSpPr>
        <p:spPr>
          <a:xfrm>
            <a:off x="2641792" y="3264674"/>
            <a:ext cx="2353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Active surveillance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012D7FFF-3AF4-42DD-8B7F-7B34C03BCEB2}"/>
              </a:ext>
            </a:extLst>
          </p:cNvPr>
          <p:cNvCxnSpPr/>
          <p:nvPr/>
        </p:nvCxnSpPr>
        <p:spPr>
          <a:xfrm flipH="1">
            <a:off x="8195004" y="2730413"/>
            <a:ext cx="1" cy="553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1CB4A397-5F92-461A-9EAC-4CE0389F263D}"/>
              </a:ext>
            </a:extLst>
          </p:cNvPr>
          <p:cNvCxnSpPr/>
          <p:nvPr/>
        </p:nvCxnSpPr>
        <p:spPr>
          <a:xfrm flipH="1">
            <a:off x="6241259" y="2737785"/>
            <a:ext cx="1" cy="553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6F9E4406-3516-4906-B37C-15E603F25B6E}"/>
              </a:ext>
            </a:extLst>
          </p:cNvPr>
          <p:cNvSpPr txBox="1"/>
          <p:nvPr/>
        </p:nvSpPr>
        <p:spPr>
          <a:xfrm>
            <a:off x="5031787" y="3264674"/>
            <a:ext cx="2353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/>
              <a:t>Surgery</a:t>
            </a:r>
            <a:endParaRPr lang="fr-FR" sz="1600" dirty="0"/>
          </a:p>
          <a:p>
            <a:pPr algn="ctr"/>
            <a:r>
              <a:rPr lang="fr-FR" sz="1600" dirty="0"/>
              <a:t>(</a:t>
            </a:r>
            <a:r>
              <a:rPr lang="fr-FR" sz="1600" dirty="0" err="1"/>
              <a:t>Prostatectomy</a:t>
            </a:r>
            <a:r>
              <a:rPr lang="fr-FR" sz="1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EFD1740-C914-4192-AF6D-71D4E070B2C7}"/>
                  </a:ext>
                </a:extLst>
              </p:cNvPr>
              <p:cNvSpPr txBox="1"/>
              <p:nvPr/>
            </p:nvSpPr>
            <p:spPr>
              <a:xfrm>
                <a:off x="6884431" y="3272047"/>
                <a:ext cx="49086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 err="1"/>
                  <a:t>Radiotherapy</a:t>
                </a:r>
                <a:r>
                  <a:rPr lang="fr-FR" sz="1600" b="1" dirty="0"/>
                  <a:t>    </a:t>
                </a:r>
                <a:r>
                  <a:rPr lang="fr-FR" sz="1600" dirty="0"/>
                  <a:t>(</a:t>
                </a:r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/− </m:t>
                    </m:r>
                  </m:oMath>
                </a14:m>
                <a:r>
                  <a:rPr lang="fr-FR" sz="1600" dirty="0"/>
                  <a:t>Hormonotherapy)</a:t>
                </a:r>
              </a:p>
            </p:txBody>
          </p:sp>
        </mc:Choice>
        <mc:Fallback xmlns=""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1EFD1740-C914-4192-AF6D-71D4E070B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31" y="3272047"/>
                <a:ext cx="4908600" cy="338554"/>
              </a:xfrm>
              <a:prstGeom prst="rect">
                <a:avLst/>
              </a:prstGeom>
              <a:blipFill>
                <a:blip r:embed="rId9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10" descr="Computed, ct, mri, scan, scanner, tomography icon - Download on Iconfinder">
            <a:extLst>
              <a:ext uri="{FF2B5EF4-FFF2-40B4-BE49-F238E27FC236}">
                <a16:creationId xmlns:a16="http://schemas.microsoft.com/office/drawing/2014/main" id="{79241ACB-2371-4DDD-907B-B221B35CE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699" y="3855232"/>
            <a:ext cx="510755" cy="51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Surgery, operation, doctor, medical, people icon - Download on Iconfinder">
            <a:extLst>
              <a:ext uri="{FF2B5EF4-FFF2-40B4-BE49-F238E27FC236}">
                <a16:creationId xmlns:a16="http://schemas.microsoft.com/office/drawing/2014/main" id="{5AFB98CB-BBEB-4B30-8EDF-C47DE6BD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87" y="3865138"/>
            <a:ext cx="511200" cy="5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 descr="Hormone, therapy, syringe, bottle, pill, drug icon - Download on Iconfinder">
            <a:extLst>
              <a:ext uri="{FF2B5EF4-FFF2-40B4-BE49-F238E27FC236}">
                <a16:creationId xmlns:a16="http://schemas.microsoft.com/office/drawing/2014/main" id="{3AAD04C9-67A6-4B5C-A492-1CD8B28C5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735" y="3849025"/>
            <a:ext cx="511200" cy="5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5ED65253-0DE9-4EA9-9869-588DE6212D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76166" y="3849449"/>
            <a:ext cx="645426" cy="511200"/>
          </a:xfrm>
          <a:prstGeom prst="rect">
            <a:avLst/>
          </a:prstGeom>
        </p:spPr>
      </p:pic>
      <p:pic>
        <p:nvPicPr>
          <p:cNvPr id="1026" name="Picture 2" descr="Biopsy - Free healthcare and medical icons">
            <a:extLst>
              <a:ext uri="{FF2B5EF4-FFF2-40B4-BE49-F238E27FC236}">
                <a16:creationId xmlns:a16="http://schemas.microsoft.com/office/drawing/2014/main" id="{98C7CE72-C6C8-40AE-8B6A-BC5797E4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69" y="971998"/>
            <a:ext cx="554637" cy="55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48E291DF-849E-4371-8183-2505992FA77A}"/>
              </a:ext>
            </a:extLst>
          </p:cNvPr>
          <p:cNvSpPr txBox="1"/>
          <p:nvPr/>
        </p:nvSpPr>
        <p:spPr>
          <a:xfrm>
            <a:off x="2591439" y="2199704"/>
            <a:ext cx="235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Low </a:t>
            </a:r>
            <a:r>
              <a:rPr lang="fr-FR" dirty="0" err="1"/>
              <a:t>risk</a:t>
            </a:r>
            <a:r>
              <a:rPr lang="fr-FR" dirty="0"/>
              <a:t> group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7E69E7AA-35D2-45D0-A0BE-6DE0E2547AC8}"/>
              </a:ext>
            </a:extLst>
          </p:cNvPr>
          <p:cNvSpPr txBox="1"/>
          <p:nvPr/>
        </p:nvSpPr>
        <p:spPr>
          <a:xfrm>
            <a:off x="4655995" y="1069613"/>
            <a:ext cx="28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Biopsies </a:t>
            </a:r>
            <a:r>
              <a:rPr lang="fr-FR" dirty="0">
                <a:sym typeface="Wingdings" panose="05000000000000000000" pitchFamily="2" charset="2"/>
              </a:rPr>
              <a:t> Gleason Score</a:t>
            </a:r>
            <a:endParaRPr lang="fr-FR" dirty="0"/>
          </a:p>
        </p:txBody>
      </p:sp>
      <p:pic>
        <p:nvPicPr>
          <p:cNvPr id="57" name="Picture 4">
            <a:extLst>
              <a:ext uri="{FF2B5EF4-FFF2-40B4-BE49-F238E27FC236}">
                <a16:creationId xmlns:a16="http://schemas.microsoft.com/office/drawing/2014/main" id="{4322BCDF-822F-43CD-B168-6BFEE41F4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" t="3138" b="2796"/>
          <a:stretch/>
        </p:blipFill>
        <p:spPr bwMode="auto">
          <a:xfrm>
            <a:off x="8471834" y="3773355"/>
            <a:ext cx="774528" cy="584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63F144E4-74E6-47A9-8E29-CB024E020C53}"/>
              </a:ext>
            </a:extLst>
          </p:cNvPr>
          <p:cNvSpPr txBox="1"/>
          <p:nvPr/>
        </p:nvSpPr>
        <p:spPr>
          <a:xfrm>
            <a:off x="5430579" y="6008634"/>
            <a:ext cx="67614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1" i="1" dirty="0"/>
              <a:t>Zachary </a:t>
            </a:r>
            <a:r>
              <a:rPr lang="en-US" sz="1200" b="1" i="1" dirty="0" err="1"/>
              <a:t>S.Zumsteg</a:t>
            </a:r>
            <a:r>
              <a:rPr lang="en-US" sz="1200" b="1" i="1" dirty="0"/>
              <a:t> et al. ‘’Anatomical Patterns of Recurrence Following Biochemical Relapse in the Dose Escalation Era of External Beam Radiotherapy for Prostate Cancer’’. In: The Journal of Urology (2015) </a:t>
            </a:r>
            <a:endParaRPr lang="fr-FR" sz="1200" b="1" i="1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46FF549E-FE81-4D15-9ECB-C1EA31FA0858}"/>
              </a:ext>
            </a:extLst>
          </p:cNvPr>
          <p:cNvSpPr txBox="1"/>
          <p:nvPr/>
        </p:nvSpPr>
        <p:spPr>
          <a:xfrm>
            <a:off x="0" y="6007634"/>
            <a:ext cx="48336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200" b="1" i="1" u="none" strike="noStrike" baseline="0" dirty="0"/>
              <a:t>M.C. </a:t>
            </a:r>
            <a:r>
              <a:rPr lang="fr-FR" sz="1200" b="1" i="1" u="none" strike="noStrike" baseline="0" dirty="0" err="1"/>
              <a:t>Joiner</a:t>
            </a:r>
            <a:r>
              <a:rPr lang="fr-FR" sz="1200" b="1" i="1" u="none" strike="noStrike" baseline="0" dirty="0"/>
              <a:t> and Albert J. van der </a:t>
            </a:r>
            <a:r>
              <a:rPr lang="fr-FR" sz="1200" b="1" i="1" u="none" strike="noStrike" baseline="0" dirty="0" err="1"/>
              <a:t>Kogel</a:t>
            </a:r>
            <a:r>
              <a:rPr lang="fr-FR" sz="1200" b="1" i="1" u="none" strike="noStrike" baseline="0" dirty="0"/>
              <a:t>. Basic </a:t>
            </a:r>
            <a:r>
              <a:rPr lang="fr-FR" sz="1200" b="1" i="1" u="none" strike="noStrike" baseline="0" dirty="0" err="1"/>
              <a:t>Clinical</a:t>
            </a:r>
            <a:r>
              <a:rPr lang="fr-FR" sz="1200" b="1" i="1" u="none" strike="noStrike" baseline="0" dirty="0"/>
              <a:t> </a:t>
            </a:r>
            <a:r>
              <a:rPr lang="fr-FR" sz="1200" b="1" i="1" u="none" strike="noStrike" baseline="0" dirty="0" err="1"/>
              <a:t>Radiobiology</a:t>
            </a:r>
            <a:r>
              <a:rPr lang="fr-FR" sz="1200" b="1" i="1" u="none" strike="noStrike" baseline="0" dirty="0"/>
              <a:t>. 2018. </a:t>
            </a:r>
            <a:r>
              <a:rPr lang="fr-FR" sz="1200" b="1" i="1" u="none" strike="noStrike" baseline="0" dirty="0" err="1"/>
              <a:t>isbn</a:t>
            </a:r>
            <a:r>
              <a:rPr lang="fr-FR" sz="1200" b="1" i="1" u="none" strike="noStrike" baseline="0" dirty="0"/>
              <a:t>: 978-0-429-95540-2.</a:t>
            </a:r>
            <a:endParaRPr lang="fr-FR" sz="1200" b="1" i="1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7DDDA49-30E7-4223-97F0-EE3C7B242261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9BA7CB4-A52F-499C-B5BA-A1C1C269D512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4F867F9-C748-4FE7-B9CD-6465F64CE039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Context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2DC0D4AB-CC18-4C72-B29F-788E3A07114B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149B04DF-83C6-49E5-BE96-88D20F944431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Materials  &amp; Methods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8481EA01-8C4B-4B66-99D8-610FD169FCB6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0C3365EA-3093-44C2-AC85-E4A57E3B8F3F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C5E7A637-F0BA-4350-A715-9186131440FD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07" name="Connecteur droit 106">
              <a:extLst>
                <a:ext uri="{FF2B5EF4-FFF2-40B4-BE49-F238E27FC236}">
                  <a16:creationId xmlns:a16="http://schemas.microsoft.com/office/drawing/2014/main" id="{DB0170A9-02E2-4164-A7F1-CA861BE142CA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F63EAD0D-C9AF-4BE5-A6B7-9AB31C8A0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7BE98691-51CF-4F38-848A-07B1CA69AB1A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11B17BA4-C704-4533-AEAF-5B382AEE0B55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DE3A7CB6-334F-4513-998E-9549703E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e 111">
            <a:extLst>
              <a:ext uri="{FF2B5EF4-FFF2-40B4-BE49-F238E27FC236}">
                <a16:creationId xmlns:a16="http://schemas.microsoft.com/office/drawing/2014/main" id="{F929E19A-4EC3-466B-BB98-E75E740DDA6E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13" name="Connecteur droit 112">
              <a:extLst>
                <a:ext uri="{FF2B5EF4-FFF2-40B4-BE49-F238E27FC236}">
                  <a16:creationId xmlns:a16="http://schemas.microsoft.com/office/drawing/2014/main" id="{EFB61CA6-4CB5-420F-A518-D2EC8DE5A733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FE6ADF15-E930-4252-8F3A-791CC52617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A4488A9C-3433-456D-BEA6-A1EC4B49BCB5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9D4993B1-1B47-41A0-A7FF-BC53C7619D7A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C32416DC-F3AE-455F-B3E4-32B72341D6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que 44" descr="Contour de visage triste avec un remplissage uni">
            <a:extLst>
              <a:ext uri="{FF2B5EF4-FFF2-40B4-BE49-F238E27FC236}">
                <a16:creationId xmlns:a16="http://schemas.microsoft.com/office/drawing/2014/main" id="{00B47AF0-849E-4B07-9E80-B7ECD7AD7C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11288" y="5249558"/>
            <a:ext cx="621263" cy="621263"/>
          </a:xfrm>
          <a:prstGeom prst="rect">
            <a:avLst/>
          </a:prstGeom>
        </p:spPr>
      </p:pic>
      <p:pic>
        <p:nvPicPr>
          <p:cNvPr id="46" name="Picture 8" descr="Blood, hospital, medical, test icon - Download on Iconfinder">
            <a:extLst>
              <a:ext uri="{FF2B5EF4-FFF2-40B4-BE49-F238E27FC236}">
                <a16:creationId xmlns:a16="http://schemas.microsoft.com/office/drawing/2014/main" id="{40DCBBA7-AA74-464B-8DF7-DC4FD95D5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335" y="3865583"/>
            <a:ext cx="510755" cy="51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CB0B9042-9634-40AF-BDA0-97DCC2BF9FDF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02/16</a:t>
            </a:r>
          </a:p>
        </p:txBody>
      </p:sp>
    </p:spTree>
    <p:extLst>
      <p:ext uri="{BB962C8B-B14F-4D97-AF65-F5344CB8AC3E}">
        <p14:creationId xmlns:p14="http://schemas.microsoft.com/office/powerpoint/2010/main" val="409800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ZoneTexte 53">
            <a:extLst>
              <a:ext uri="{FF2B5EF4-FFF2-40B4-BE49-F238E27FC236}">
                <a16:creationId xmlns:a16="http://schemas.microsoft.com/office/drawing/2014/main" id="{311CBDCF-0DC3-4FFE-8405-1CA1E7041616}"/>
              </a:ext>
            </a:extLst>
          </p:cNvPr>
          <p:cNvSpPr txBox="1"/>
          <p:nvPr/>
        </p:nvSpPr>
        <p:spPr>
          <a:xfrm>
            <a:off x="4165143" y="1525213"/>
            <a:ext cx="26153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Radiotherapy</a:t>
            </a:r>
            <a:r>
              <a:rPr lang="fr-FR" b="1" dirty="0"/>
              <a:t> </a:t>
            </a:r>
            <a:r>
              <a:rPr lang="fr-FR" b="1" dirty="0" err="1"/>
              <a:t>treatments</a:t>
            </a:r>
            <a:endParaRPr lang="fr-FR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D7CC2A2-E28A-4BA1-A3FB-00D0BCD1DC0F}"/>
              </a:ext>
            </a:extLst>
          </p:cNvPr>
          <p:cNvSpPr txBox="1"/>
          <p:nvPr/>
        </p:nvSpPr>
        <p:spPr>
          <a:xfrm>
            <a:off x="2015595" y="2751969"/>
            <a:ext cx="151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Radiotherapy</a:t>
            </a:r>
            <a:endParaRPr lang="fr-FR" b="1" dirty="0"/>
          </a:p>
        </p:txBody>
      </p:sp>
      <p:sp>
        <p:nvSpPr>
          <p:cNvPr id="56" name="Flèche : bas 55">
            <a:extLst>
              <a:ext uri="{FF2B5EF4-FFF2-40B4-BE49-F238E27FC236}">
                <a16:creationId xmlns:a16="http://schemas.microsoft.com/office/drawing/2014/main" id="{FB3C1AEE-87B8-46A3-A738-AAF6CA6D90FF}"/>
              </a:ext>
            </a:extLst>
          </p:cNvPr>
          <p:cNvSpPr/>
          <p:nvPr/>
        </p:nvSpPr>
        <p:spPr>
          <a:xfrm>
            <a:off x="2642216" y="3207386"/>
            <a:ext cx="257695" cy="58189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E0DA7E26-EE7F-48AE-9906-F871495D1AE6}"/>
              </a:ext>
            </a:extLst>
          </p:cNvPr>
          <p:cNvSpPr txBox="1"/>
          <p:nvPr/>
        </p:nvSpPr>
        <p:spPr>
          <a:xfrm>
            <a:off x="1578188" y="3875361"/>
            <a:ext cx="2385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External</a:t>
            </a:r>
            <a:r>
              <a:rPr lang="fr-FR" b="1" dirty="0"/>
              <a:t> Beam </a:t>
            </a:r>
            <a:r>
              <a:rPr lang="fr-FR" b="1" dirty="0" err="1"/>
              <a:t>RadioTherapy</a:t>
            </a:r>
            <a:r>
              <a:rPr lang="fr-FR" b="1" dirty="0"/>
              <a:t> (EBRT)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F39EB77D-B9F2-4637-AA71-EDD1605FE469}"/>
              </a:ext>
            </a:extLst>
          </p:cNvPr>
          <p:cNvSpPr txBox="1"/>
          <p:nvPr/>
        </p:nvSpPr>
        <p:spPr>
          <a:xfrm>
            <a:off x="864276" y="5106599"/>
            <a:ext cx="3813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cs typeface="Arial" panose="020B0604020202020204" pitchFamily="34" charset="0"/>
              </a:rPr>
              <a:t>Ionising rays </a:t>
            </a:r>
            <a:r>
              <a:rPr lang="en-GB" sz="1800" dirty="0">
                <a:cs typeface="Arial" panose="020B0604020202020204" pitchFamily="34" charset="0"/>
              </a:rPr>
              <a:t>charged with high energy photons are </a:t>
            </a:r>
            <a:r>
              <a:rPr lang="en-GB" sz="1800" b="1" dirty="0">
                <a:cs typeface="Arial" panose="020B0604020202020204" pitchFamily="34" charset="0"/>
              </a:rPr>
              <a:t>delivered to the tumour</a:t>
            </a:r>
          </a:p>
        </p:txBody>
      </p:sp>
      <p:pic>
        <p:nvPicPr>
          <p:cNvPr id="145" name="Picture 4">
            <a:extLst>
              <a:ext uri="{FF2B5EF4-FFF2-40B4-BE49-F238E27FC236}">
                <a16:creationId xmlns:a16="http://schemas.microsoft.com/office/drawing/2014/main" id="{49C68259-786E-4488-8E11-3EC001EBA3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" t="3138" b="2796"/>
          <a:stretch/>
        </p:blipFill>
        <p:spPr bwMode="auto">
          <a:xfrm>
            <a:off x="7550998" y="2343218"/>
            <a:ext cx="2080516" cy="1570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3039D4CE-50DF-4BB7-99C3-1B1DBFDCEC32}"/>
              </a:ext>
            </a:extLst>
          </p:cNvPr>
          <p:cNvSpPr txBox="1"/>
          <p:nvPr/>
        </p:nvSpPr>
        <p:spPr>
          <a:xfrm>
            <a:off x="5037997" y="369231"/>
            <a:ext cx="2116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+mj-lt"/>
              </a:rPr>
              <a:t>Prostate cancer</a:t>
            </a:r>
          </a:p>
        </p:txBody>
      </p:sp>
      <p:pic>
        <p:nvPicPr>
          <p:cNvPr id="44" name="Picture 2" descr="Résultat d’images pour prostate anatomy">
            <a:extLst>
              <a:ext uri="{FF2B5EF4-FFF2-40B4-BE49-F238E27FC236}">
                <a16:creationId xmlns:a16="http://schemas.microsoft.com/office/drawing/2014/main" id="{CBD529B5-77F9-4812-8913-E138A40AE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4" y="500749"/>
            <a:ext cx="2242359" cy="175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B58AEEB0-1529-4180-BC97-13ADEFAB2902}"/>
              </a:ext>
            </a:extLst>
          </p:cNvPr>
          <p:cNvSpPr/>
          <p:nvPr/>
        </p:nvSpPr>
        <p:spPr>
          <a:xfrm>
            <a:off x="9069550" y="537571"/>
            <a:ext cx="288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475A605-DFC3-4D34-B41A-138C01211916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973B28B-9999-4379-A1F6-B12B21BDE17E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2435481-6AB9-4231-88BB-42FF312870AA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Context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338D4C3-462E-4F60-BAA3-5CB3B2829B73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932FFED2-59C8-479E-8BF9-CFA2D0B6114E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Materials  &amp; Methods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3A854071-1A95-4584-85F8-813F2B156E9E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EFE956F9-8C8F-45B1-929F-8C3A956480C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312EDAE7-7743-4A79-96DA-56E5292B60D5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D1F0BCB9-EE7A-49EF-910B-2C5BC7A2E49E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A42F2930-730A-403B-B311-F31D80D559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0C2AB1B8-C13A-4B94-A310-48EA56BA2FA1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BFEA7E7-D76C-4ED8-AD79-41231F000C87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05888416-4359-4ABC-8807-7D7D215E6C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0972B661-454D-4C19-A51F-D8CB14BDB47F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75" name="Connecteur droit 74">
              <a:extLst>
                <a:ext uri="{FF2B5EF4-FFF2-40B4-BE49-F238E27FC236}">
                  <a16:creationId xmlns:a16="http://schemas.microsoft.com/office/drawing/2014/main" id="{D1EDE23C-2EF8-461E-B9CF-66A31967E0B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B7E7F320-CC37-4CED-8DA9-264C8DDEE4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BF969404-A6DD-4385-81C0-F0CC0717B6D7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3BBCE0AC-76B6-4773-90BF-228916987AE5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6029D61D-049E-460F-BF9A-451CA9E10C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A2E1D3E7-3916-4DBF-B79D-8E82C391DA65}"/>
              </a:ext>
            </a:extLst>
          </p:cNvPr>
          <p:cNvSpPr txBox="1"/>
          <p:nvPr/>
        </p:nvSpPr>
        <p:spPr>
          <a:xfrm>
            <a:off x="9331048" y="574405"/>
            <a:ext cx="235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Intermediate</a:t>
            </a:r>
            <a:r>
              <a:rPr lang="fr-FR" dirty="0"/>
              <a:t> or high </a:t>
            </a:r>
            <a:r>
              <a:rPr lang="fr-FR" dirty="0" err="1"/>
              <a:t>risk</a:t>
            </a:r>
            <a:r>
              <a:rPr lang="fr-FR" dirty="0"/>
              <a:t> groups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7317818-4E8C-4085-A01A-1586D26A4FF9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03/16</a:t>
            </a:r>
          </a:p>
        </p:txBody>
      </p:sp>
    </p:spTree>
    <p:extLst>
      <p:ext uri="{BB962C8B-B14F-4D97-AF65-F5344CB8AC3E}">
        <p14:creationId xmlns:p14="http://schemas.microsoft.com/office/powerpoint/2010/main" val="1191812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ZoneTexte 54">
            <a:extLst>
              <a:ext uri="{FF2B5EF4-FFF2-40B4-BE49-F238E27FC236}">
                <a16:creationId xmlns:a16="http://schemas.microsoft.com/office/drawing/2014/main" id="{6D7CC2A2-E28A-4BA1-A3FB-00D0BCD1DC0F}"/>
              </a:ext>
            </a:extLst>
          </p:cNvPr>
          <p:cNvSpPr txBox="1"/>
          <p:nvPr/>
        </p:nvSpPr>
        <p:spPr>
          <a:xfrm>
            <a:off x="2015595" y="2751969"/>
            <a:ext cx="151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Radiotherapy</a:t>
            </a:r>
            <a:endParaRPr lang="fr-FR" b="1" dirty="0"/>
          </a:p>
        </p:txBody>
      </p:sp>
      <p:sp>
        <p:nvSpPr>
          <p:cNvPr id="56" name="Flèche : bas 55">
            <a:extLst>
              <a:ext uri="{FF2B5EF4-FFF2-40B4-BE49-F238E27FC236}">
                <a16:creationId xmlns:a16="http://schemas.microsoft.com/office/drawing/2014/main" id="{FB3C1AEE-87B8-46A3-A738-AAF6CA6D90FF}"/>
              </a:ext>
            </a:extLst>
          </p:cNvPr>
          <p:cNvSpPr/>
          <p:nvPr/>
        </p:nvSpPr>
        <p:spPr>
          <a:xfrm>
            <a:off x="2642216" y="3207386"/>
            <a:ext cx="257695" cy="58189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E0DA7E26-EE7F-48AE-9906-F871495D1AE6}"/>
              </a:ext>
            </a:extLst>
          </p:cNvPr>
          <p:cNvSpPr txBox="1"/>
          <p:nvPr/>
        </p:nvSpPr>
        <p:spPr>
          <a:xfrm>
            <a:off x="1578188" y="3875361"/>
            <a:ext cx="2385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External</a:t>
            </a:r>
            <a:r>
              <a:rPr lang="fr-FR" b="1" dirty="0"/>
              <a:t> Beam </a:t>
            </a:r>
            <a:r>
              <a:rPr lang="fr-FR" b="1" dirty="0" err="1"/>
              <a:t>RadioTherapy</a:t>
            </a:r>
            <a:r>
              <a:rPr lang="fr-FR" b="1" dirty="0"/>
              <a:t> (EBRT)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F39EB77D-B9F2-4637-AA71-EDD1605FE469}"/>
              </a:ext>
            </a:extLst>
          </p:cNvPr>
          <p:cNvSpPr txBox="1"/>
          <p:nvPr/>
        </p:nvSpPr>
        <p:spPr>
          <a:xfrm>
            <a:off x="864276" y="5106599"/>
            <a:ext cx="3813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cs typeface="Arial" panose="020B0604020202020204" pitchFamily="34" charset="0"/>
              </a:rPr>
              <a:t>Ionising rays </a:t>
            </a:r>
            <a:r>
              <a:rPr lang="en-GB" sz="1800" dirty="0">
                <a:cs typeface="Arial" panose="020B0604020202020204" pitchFamily="34" charset="0"/>
              </a:rPr>
              <a:t>charged with high energy photons are </a:t>
            </a:r>
            <a:r>
              <a:rPr lang="en-GB" sz="1800" b="1" dirty="0">
                <a:cs typeface="Arial" panose="020B0604020202020204" pitchFamily="34" charset="0"/>
              </a:rPr>
              <a:t>delivered to the tumour</a:t>
            </a:r>
          </a:p>
          <a:p>
            <a:pPr algn="ctr"/>
            <a:r>
              <a:rPr lang="en-GB" b="1" dirty="0">
                <a:cs typeface="Arial" panose="020B0604020202020204" pitchFamily="34" charset="0"/>
              </a:rPr>
              <a:t>in fractions</a:t>
            </a:r>
            <a:endParaRPr lang="en-GB" sz="1800" b="1" dirty="0">
              <a:cs typeface="Arial" panose="020B0604020202020204" pitchFamily="34" charset="0"/>
            </a:endParaRPr>
          </a:p>
        </p:txBody>
      </p:sp>
      <p:pic>
        <p:nvPicPr>
          <p:cNvPr id="145" name="Picture 4">
            <a:extLst>
              <a:ext uri="{FF2B5EF4-FFF2-40B4-BE49-F238E27FC236}">
                <a16:creationId xmlns:a16="http://schemas.microsoft.com/office/drawing/2014/main" id="{49C68259-786E-4488-8E11-3EC001EBA3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" t="3138" b="2796"/>
          <a:stretch/>
        </p:blipFill>
        <p:spPr bwMode="auto">
          <a:xfrm>
            <a:off x="4626684" y="2151912"/>
            <a:ext cx="2080516" cy="1570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ZoneTexte 237">
            <a:extLst>
              <a:ext uri="{FF2B5EF4-FFF2-40B4-BE49-F238E27FC236}">
                <a16:creationId xmlns:a16="http://schemas.microsoft.com/office/drawing/2014/main" id="{39331B71-F832-4F3B-9487-59458A95E0EF}"/>
              </a:ext>
            </a:extLst>
          </p:cNvPr>
          <p:cNvSpPr txBox="1"/>
          <p:nvPr/>
        </p:nvSpPr>
        <p:spPr>
          <a:xfrm>
            <a:off x="7731751" y="2746231"/>
            <a:ext cx="217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 err="1"/>
              <a:t>Traditional</a:t>
            </a:r>
            <a:r>
              <a:rPr lang="fr-FR" u="sng" dirty="0"/>
              <a:t> </a:t>
            </a:r>
            <a:r>
              <a:rPr lang="fr-FR" u="sng" dirty="0" err="1"/>
              <a:t>treatment</a:t>
            </a:r>
            <a:endParaRPr lang="fr-FR" u="sng" dirty="0"/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45547E41-F8DB-4EBD-8ED8-CCCC83E540C0}"/>
              </a:ext>
            </a:extLst>
          </p:cNvPr>
          <p:cNvSpPr txBox="1"/>
          <p:nvPr/>
        </p:nvSpPr>
        <p:spPr>
          <a:xfrm>
            <a:off x="5037997" y="369231"/>
            <a:ext cx="2116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+mj-lt"/>
              </a:rPr>
              <a:t>Prostate cancer</a:t>
            </a:r>
          </a:p>
        </p:txBody>
      </p: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13D3E498-DD97-4485-8639-A5AF69AE58E4}"/>
              </a:ext>
            </a:extLst>
          </p:cNvPr>
          <p:cNvGrpSpPr/>
          <p:nvPr/>
        </p:nvGrpSpPr>
        <p:grpSpPr>
          <a:xfrm>
            <a:off x="4708081" y="4215328"/>
            <a:ext cx="7172363" cy="1963594"/>
            <a:chOff x="1828174" y="2513253"/>
            <a:chExt cx="8535651" cy="2336825"/>
          </a:xfrm>
        </p:grpSpPr>
        <p:grpSp>
          <p:nvGrpSpPr>
            <p:cNvPr id="118" name="Groupe 117">
              <a:extLst>
                <a:ext uri="{FF2B5EF4-FFF2-40B4-BE49-F238E27FC236}">
                  <a16:creationId xmlns:a16="http://schemas.microsoft.com/office/drawing/2014/main" id="{E7092BA9-77AC-4AFA-B644-0F8F4708B8B3}"/>
                </a:ext>
              </a:extLst>
            </p:cNvPr>
            <p:cNvGrpSpPr/>
            <p:nvPr/>
          </p:nvGrpSpPr>
          <p:grpSpPr>
            <a:xfrm>
              <a:off x="3864368" y="2513253"/>
              <a:ext cx="6499457" cy="702339"/>
              <a:chOff x="2216194" y="3230595"/>
              <a:chExt cx="6499457" cy="702339"/>
            </a:xfrm>
          </p:grpSpPr>
          <p:cxnSp>
            <p:nvCxnSpPr>
              <p:cNvPr id="242" name="Connecteur droit 241">
                <a:extLst>
                  <a:ext uri="{FF2B5EF4-FFF2-40B4-BE49-F238E27FC236}">
                    <a16:creationId xmlns:a16="http://schemas.microsoft.com/office/drawing/2014/main" id="{7F982A14-42CA-4336-AF35-3823C306E113}"/>
                  </a:ext>
                </a:extLst>
              </p:cNvPr>
              <p:cNvCxnSpPr/>
              <p:nvPr/>
            </p:nvCxnSpPr>
            <p:spPr>
              <a:xfrm>
                <a:off x="2216194" y="3797997"/>
                <a:ext cx="6499457" cy="0"/>
              </a:xfrm>
              <a:prstGeom prst="line">
                <a:avLst/>
              </a:prstGeom>
              <a:ln w="5715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3" name="Groupe 242">
                <a:extLst>
                  <a:ext uri="{FF2B5EF4-FFF2-40B4-BE49-F238E27FC236}">
                    <a16:creationId xmlns:a16="http://schemas.microsoft.com/office/drawing/2014/main" id="{A9180CB4-97BA-4028-A8FF-51BBB07D5478}"/>
                  </a:ext>
                </a:extLst>
              </p:cNvPr>
              <p:cNvGrpSpPr/>
              <p:nvPr/>
            </p:nvGrpSpPr>
            <p:grpSpPr>
              <a:xfrm>
                <a:off x="2421043" y="3230595"/>
                <a:ext cx="6029094" cy="702339"/>
                <a:chOff x="2421043" y="3230595"/>
                <a:chExt cx="6029094" cy="702339"/>
              </a:xfrm>
            </p:grpSpPr>
            <p:sp>
              <p:nvSpPr>
                <p:cNvPr id="244" name="Line 6">
                  <a:extLst>
                    <a:ext uri="{FF2B5EF4-FFF2-40B4-BE49-F238E27FC236}">
                      <a16:creationId xmlns:a16="http://schemas.microsoft.com/office/drawing/2014/main" id="{8414F268-3C88-4517-97B0-F5A66C2651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07237" y="3663059"/>
                  <a:ext cx="0" cy="269875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6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45" name="Line 6">
                  <a:extLst>
                    <a:ext uri="{FF2B5EF4-FFF2-40B4-BE49-F238E27FC236}">
                      <a16:creationId xmlns:a16="http://schemas.microsoft.com/office/drawing/2014/main" id="{41A767B0-20A0-486A-AA37-BDD83BAEF4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21537" y="3652853"/>
                  <a:ext cx="0" cy="269875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6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46" name="Line 6">
                  <a:extLst>
                    <a:ext uri="{FF2B5EF4-FFF2-40B4-BE49-F238E27FC236}">
                      <a16:creationId xmlns:a16="http://schemas.microsoft.com/office/drawing/2014/main" id="{0DFB7210-B693-4270-B38E-9FB9641D78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2937" y="3663059"/>
                  <a:ext cx="0" cy="269875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6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47" name="Line 6">
                  <a:extLst>
                    <a:ext uri="{FF2B5EF4-FFF2-40B4-BE49-F238E27FC236}">
                      <a16:creationId xmlns:a16="http://schemas.microsoft.com/office/drawing/2014/main" id="{C1B3912E-5E5E-463B-B27C-C7F03D271F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878637" y="3663059"/>
                  <a:ext cx="0" cy="269875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6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48" name="Line 6">
                  <a:extLst>
                    <a:ext uri="{FF2B5EF4-FFF2-40B4-BE49-F238E27FC236}">
                      <a16:creationId xmlns:a16="http://schemas.microsoft.com/office/drawing/2014/main" id="{A39F75D2-1244-4732-9494-5A8D157973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64337" y="3656637"/>
                  <a:ext cx="0" cy="269875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6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49" name="Line 6">
                  <a:extLst>
                    <a:ext uri="{FF2B5EF4-FFF2-40B4-BE49-F238E27FC236}">
                      <a16:creationId xmlns:a16="http://schemas.microsoft.com/office/drawing/2014/main" id="{B252BEB2-C178-4670-8C28-7DED9B4764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335837" y="3663059"/>
                  <a:ext cx="0" cy="269875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6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50" name="Line 6">
                  <a:extLst>
                    <a:ext uri="{FF2B5EF4-FFF2-40B4-BE49-F238E27FC236}">
                      <a16:creationId xmlns:a16="http://schemas.microsoft.com/office/drawing/2014/main" id="{3A6EAA00-9D07-463D-A5EC-1D8439327B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50137" y="3663059"/>
                  <a:ext cx="0" cy="269875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6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51" name="Line 6">
                  <a:extLst>
                    <a:ext uri="{FF2B5EF4-FFF2-40B4-BE49-F238E27FC236}">
                      <a16:creationId xmlns:a16="http://schemas.microsoft.com/office/drawing/2014/main" id="{A077F61B-6354-4138-9113-7D57EFA2BB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21043" y="3650215"/>
                  <a:ext cx="0" cy="269875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6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52" name="Line 6">
                  <a:extLst>
                    <a:ext uri="{FF2B5EF4-FFF2-40B4-BE49-F238E27FC236}">
                      <a16:creationId xmlns:a16="http://schemas.microsoft.com/office/drawing/2014/main" id="{C5BAAA45-CED3-440E-9866-8A54782228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35343" y="3656637"/>
                  <a:ext cx="0" cy="269875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6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53" name="ZoneTexte 36">
                  <a:extLst>
                    <a:ext uri="{FF2B5EF4-FFF2-40B4-BE49-F238E27FC236}">
                      <a16:creationId xmlns:a16="http://schemas.microsoft.com/office/drawing/2014/main" id="{1DB08D5A-AE43-42CF-A6E2-D3427AECF43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99613" y="3230595"/>
                  <a:ext cx="4462007" cy="4029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>
                  <a:spAutoFit/>
                </a:bodyPr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lang="en-US" sz="1600" b="1" dirty="0">
                      <a:solidFill>
                        <a:schemeClr val="bg2">
                          <a:lumMod val="75000"/>
                        </a:schemeClr>
                      </a:solidFill>
                      <a:latin typeface="Arial"/>
                      <a:cs typeface="Calibri"/>
                    </a:rPr>
                    <a:t>Treatment (several weeks)</a:t>
                  </a:r>
                </a:p>
              </p:txBody>
            </p:sp>
            <p:cxnSp>
              <p:nvCxnSpPr>
                <p:cNvPr id="254" name="Connecteur droit 253">
                  <a:extLst>
                    <a:ext uri="{FF2B5EF4-FFF2-40B4-BE49-F238E27FC236}">
                      <a16:creationId xmlns:a16="http://schemas.microsoft.com/office/drawing/2014/main" id="{7532528D-EC00-4FF3-889B-02B98B2100E2}"/>
                    </a:ext>
                  </a:extLst>
                </p:cNvPr>
                <p:cNvCxnSpPr/>
                <p:nvPr/>
              </p:nvCxnSpPr>
              <p:spPr>
                <a:xfrm>
                  <a:off x="7586516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Connecteur droit 254">
                  <a:extLst>
                    <a:ext uri="{FF2B5EF4-FFF2-40B4-BE49-F238E27FC236}">
                      <a16:creationId xmlns:a16="http://schemas.microsoft.com/office/drawing/2014/main" id="{2403BB7F-42DF-4CBE-B948-62F44E065ACE}"/>
                    </a:ext>
                  </a:extLst>
                </p:cNvPr>
                <p:cNvCxnSpPr/>
                <p:nvPr/>
              </p:nvCxnSpPr>
              <p:spPr>
                <a:xfrm>
                  <a:off x="2711581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Connecteur droit 255">
                  <a:extLst>
                    <a:ext uri="{FF2B5EF4-FFF2-40B4-BE49-F238E27FC236}">
                      <a16:creationId xmlns:a16="http://schemas.microsoft.com/office/drawing/2014/main" id="{318A4D3C-558D-499B-B1A9-39A0B9DE9F88}"/>
                    </a:ext>
                  </a:extLst>
                </p:cNvPr>
                <p:cNvCxnSpPr/>
                <p:nvPr/>
              </p:nvCxnSpPr>
              <p:spPr>
                <a:xfrm>
                  <a:off x="2914703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Connecteur droit 256">
                  <a:extLst>
                    <a:ext uri="{FF2B5EF4-FFF2-40B4-BE49-F238E27FC236}">
                      <a16:creationId xmlns:a16="http://schemas.microsoft.com/office/drawing/2014/main" id="{A7C114D5-F38C-4859-9147-4B292868AE83}"/>
                    </a:ext>
                  </a:extLst>
                </p:cNvPr>
                <p:cNvCxnSpPr/>
                <p:nvPr/>
              </p:nvCxnSpPr>
              <p:spPr>
                <a:xfrm>
                  <a:off x="3117825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Connecteur droit 257">
                  <a:extLst>
                    <a:ext uri="{FF2B5EF4-FFF2-40B4-BE49-F238E27FC236}">
                      <a16:creationId xmlns:a16="http://schemas.microsoft.com/office/drawing/2014/main" id="{1A1F07B4-7966-4D34-A3FA-2CB20E767C47}"/>
                    </a:ext>
                  </a:extLst>
                </p:cNvPr>
                <p:cNvCxnSpPr/>
                <p:nvPr/>
              </p:nvCxnSpPr>
              <p:spPr>
                <a:xfrm>
                  <a:off x="3320947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Connecteur droit 258">
                  <a:extLst>
                    <a:ext uri="{FF2B5EF4-FFF2-40B4-BE49-F238E27FC236}">
                      <a16:creationId xmlns:a16="http://schemas.microsoft.com/office/drawing/2014/main" id="{6F9F06C5-0006-4542-8CFB-44892AD4C15E}"/>
                    </a:ext>
                  </a:extLst>
                </p:cNvPr>
                <p:cNvCxnSpPr/>
                <p:nvPr/>
              </p:nvCxnSpPr>
              <p:spPr>
                <a:xfrm>
                  <a:off x="3524069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Connecteur droit 259">
                  <a:extLst>
                    <a:ext uri="{FF2B5EF4-FFF2-40B4-BE49-F238E27FC236}">
                      <a16:creationId xmlns:a16="http://schemas.microsoft.com/office/drawing/2014/main" id="{8CF7EED4-D28E-43F4-A0E1-537852BA0F7D}"/>
                    </a:ext>
                  </a:extLst>
                </p:cNvPr>
                <p:cNvCxnSpPr/>
                <p:nvPr/>
              </p:nvCxnSpPr>
              <p:spPr>
                <a:xfrm>
                  <a:off x="3727191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Connecteur droit 260">
                  <a:extLst>
                    <a:ext uri="{FF2B5EF4-FFF2-40B4-BE49-F238E27FC236}">
                      <a16:creationId xmlns:a16="http://schemas.microsoft.com/office/drawing/2014/main" id="{81C89CFA-A07C-4A77-85AD-B0BFC5D6C4FB}"/>
                    </a:ext>
                  </a:extLst>
                </p:cNvPr>
                <p:cNvCxnSpPr/>
                <p:nvPr/>
              </p:nvCxnSpPr>
              <p:spPr>
                <a:xfrm>
                  <a:off x="3930313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Connecteur droit 261">
                  <a:extLst>
                    <a:ext uri="{FF2B5EF4-FFF2-40B4-BE49-F238E27FC236}">
                      <a16:creationId xmlns:a16="http://schemas.microsoft.com/office/drawing/2014/main" id="{F18DE376-40E0-481F-B717-4DE75F0C9B5D}"/>
                    </a:ext>
                  </a:extLst>
                </p:cNvPr>
                <p:cNvCxnSpPr/>
                <p:nvPr/>
              </p:nvCxnSpPr>
              <p:spPr>
                <a:xfrm>
                  <a:off x="4133435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Connecteur droit 262">
                  <a:extLst>
                    <a:ext uri="{FF2B5EF4-FFF2-40B4-BE49-F238E27FC236}">
                      <a16:creationId xmlns:a16="http://schemas.microsoft.com/office/drawing/2014/main" id="{50C3FC09-D239-447F-9411-53C249EC7EF6}"/>
                    </a:ext>
                  </a:extLst>
                </p:cNvPr>
                <p:cNvCxnSpPr/>
                <p:nvPr/>
              </p:nvCxnSpPr>
              <p:spPr>
                <a:xfrm>
                  <a:off x="4336557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Connecteur droit 263">
                  <a:extLst>
                    <a:ext uri="{FF2B5EF4-FFF2-40B4-BE49-F238E27FC236}">
                      <a16:creationId xmlns:a16="http://schemas.microsoft.com/office/drawing/2014/main" id="{316C5FE9-8844-4B11-BE34-5D0F46935F9F}"/>
                    </a:ext>
                  </a:extLst>
                </p:cNvPr>
                <p:cNvCxnSpPr/>
                <p:nvPr/>
              </p:nvCxnSpPr>
              <p:spPr>
                <a:xfrm>
                  <a:off x="4539679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Connecteur droit 264">
                  <a:extLst>
                    <a:ext uri="{FF2B5EF4-FFF2-40B4-BE49-F238E27FC236}">
                      <a16:creationId xmlns:a16="http://schemas.microsoft.com/office/drawing/2014/main" id="{1C778667-712D-4A01-9F7A-D4594D02B4A5}"/>
                    </a:ext>
                  </a:extLst>
                </p:cNvPr>
                <p:cNvCxnSpPr/>
                <p:nvPr/>
              </p:nvCxnSpPr>
              <p:spPr>
                <a:xfrm>
                  <a:off x="4742801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Connecteur droit 265">
                  <a:extLst>
                    <a:ext uri="{FF2B5EF4-FFF2-40B4-BE49-F238E27FC236}">
                      <a16:creationId xmlns:a16="http://schemas.microsoft.com/office/drawing/2014/main" id="{24E6D911-8415-42DF-BE48-91A7BEC310D1}"/>
                    </a:ext>
                  </a:extLst>
                </p:cNvPr>
                <p:cNvCxnSpPr/>
                <p:nvPr/>
              </p:nvCxnSpPr>
              <p:spPr>
                <a:xfrm>
                  <a:off x="4945923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Connecteur droit 266">
                  <a:extLst>
                    <a:ext uri="{FF2B5EF4-FFF2-40B4-BE49-F238E27FC236}">
                      <a16:creationId xmlns:a16="http://schemas.microsoft.com/office/drawing/2014/main" id="{C6F3297C-9D8B-45A8-90E7-D4D53695EF6C}"/>
                    </a:ext>
                  </a:extLst>
                </p:cNvPr>
                <p:cNvCxnSpPr/>
                <p:nvPr/>
              </p:nvCxnSpPr>
              <p:spPr>
                <a:xfrm>
                  <a:off x="5149045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Connecteur droit 267">
                  <a:extLst>
                    <a:ext uri="{FF2B5EF4-FFF2-40B4-BE49-F238E27FC236}">
                      <a16:creationId xmlns:a16="http://schemas.microsoft.com/office/drawing/2014/main" id="{6EAF7DF6-2EF9-4B1C-9181-852C4BC5996F}"/>
                    </a:ext>
                  </a:extLst>
                </p:cNvPr>
                <p:cNvCxnSpPr/>
                <p:nvPr/>
              </p:nvCxnSpPr>
              <p:spPr>
                <a:xfrm>
                  <a:off x="5352167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Connecteur droit 268">
                  <a:extLst>
                    <a:ext uri="{FF2B5EF4-FFF2-40B4-BE49-F238E27FC236}">
                      <a16:creationId xmlns:a16="http://schemas.microsoft.com/office/drawing/2014/main" id="{7C57E0A4-E8BF-486D-BDB0-50CCE8137498}"/>
                    </a:ext>
                  </a:extLst>
                </p:cNvPr>
                <p:cNvCxnSpPr/>
                <p:nvPr/>
              </p:nvCxnSpPr>
              <p:spPr>
                <a:xfrm>
                  <a:off x="5555289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Connecteur droit 269">
                  <a:extLst>
                    <a:ext uri="{FF2B5EF4-FFF2-40B4-BE49-F238E27FC236}">
                      <a16:creationId xmlns:a16="http://schemas.microsoft.com/office/drawing/2014/main" id="{AC7A1C01-CF64-44D2-8767-7E1F0198096C}"/>
                    </a:ext>
                  </a:extLst>
                </p:cNvPr>
                <p:cNvCxnSpPr/>
                <p:nvPr/>
              </p:nvCxnSpPr>
              <p:spPr>
                <a:xfrm>
                  <a:off x="5758411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Connecteur droit 270">
                  <a:extLst>
                    <a:ext uri="{FF2B5EF4-FFF2-40B4-BE49-F238E27FC236}">
                      <a16:creationId xmlns:a16="http://schemas.microsoft.com/office/drawing/2014/main" id="{A0F84E88-6E84-4909-823B-62600A673F59}"/>
                    </a:ext>
                  </a:extLst>
                </p:cNvPr>
                <p:cNvCxnSpPr/>
                <p:nvPr/>
              </p:nvCxnSpPr>
              <p:spPr>
                <a:xfrm>
                  <a:off x="5961533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Connecteur droit 271">
                  <a:extLst>
                    <a:ext uri="{FF2B5EF4-FFF2-40B4-BE49-F238E27FC236}">
                      <a16:creationId xmlns:a16="http://schemas.microsoft.com/office/drawing/2014/main" id="{D442627B-B206-4E87-9E11-C39751FFFE2A}"/>
                    </a:ext>
                  </a:extLst>
                </p:cNvPr>
                <p:cNvCxnSpPr/>
                <p:nvPr/>
              </p:nvCxnSpPr>
              <p:spPr>
                <a:xfrm>
                  <a:off x="6164655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Connecteur droit 272">
                  <a:extLst>
                    <a:ext uri="{FF2B5EF4-FFF2-40B4-BE49-F238E27FC236}">
                      <a16:creationId xmlns:a16="http://schemas.microsoft.com/office/drawing/2014/main" id="{74256678-8AEE-4256-8995-A96AD1817CE0}"/>
                    </a:ext>
                  </a:extLst>
                </p:cNvPr>
                <p:cNvCxnSpPr/>
                <p:nvPr/>
              </p:nvCxnSpPr>
              <p:spPr>
                <a:xfrm>
                  <a:off x="6367777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Connecteur droit 273">
                  <a:extLst>
                    <a:ext uri="{FF2B5EF4-FFF2-40B4-BE49-F238E27FC236}">
                      <a16:creationId xmlns:a16="http://schemas.microsoft.com/office/drawing/2014/main" id="{127BD9AE-3F1E-4DF4-B0CA-1D284A912CEE}"/>
                    </a:ext>
                  </a:extLst>
                </p:cNvPr>
                <p:cNvCxnSpPr/>
                <p:nvPr/>
              </p:nvCxnSpPr>
              <p:spPr>
                <a:xfrm>
                  <a:off x="6570899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Connecteur droit 274">
                  <a:extLst>
                    <a:ext uri="{FF2B5EF4-FFF2-40B4-BE49-F238E27FC236}">
                      <a16:creationId xmlns:a16="http://schemas.microsoft.com/office/drawing/2014/main" id="{BD382428-6956-4BBE-A786-AAB297C967F0}"/>
                    </a:ext>
                  </a:extLst>
                </p:cNvPr>
                <p:cNvCxnSpPr/>
                <p:nvPr/>
              </p:nvCxnSpPr>
              <p:spPr>
                <a:xfrm>
                  <a:off x="6774021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Connecteur droit 275">
                  <a:extLst>
                    <a:ext uri="{FF2B5EF4-FFF2-40B4-BE49-F238E27FC236}">
                      <a16:creationId xmlns:a16="http://schemas.microsoft.com/office/drawing/2014/main" id="{A97C55D6-F334-437C-A64F-9AF6E5C25069}"/>
                    </a:ext>
                  </a:extLst>
                </p:cNvPr>
                <p:cNvCxnSpPr/>
                <p:nvPr/>
              </p:nvCxnSpPr>
              <p:spPr>
                <a:xfrm>
                  <a:off x="6977143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Connecteur droit 276">
                  <a:extLst>
                    <a:ext uri="{FF2B5EF4-FFF2-40B4-BE49-F238E27FC236}">
                      <a16:creationId xmlns:a16="http://schemas.microsoft.com/office/drawing/2014/main" id="{B3E83753-A42E-437A-9358-822AE92B78B8}"/>
                    </a:ext>
                  </a:extLst>
                </p:cNvPr>
                <p:cNvCxnSpPr/>
                <p:nvPr/>
              </p:nvCxnSpPr>
              <p:spPr>
                <a:xfrm>
                  <a:off x="7180265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Connecteur droit 277">
                  <a:extLst>
                    <a:ext uri="{FF2B5EF4-FFF2-40B4-BE49-F238E27FC236}">
                      <a16:creationId xmlns:a16="http://schemas.microsoft.com/office/drawing/2014/main" id="{B5D60003-7065-4862-8419-B47C033FB8E6}"/>
                    </a:ext>
                  </a:extLst>
                </p:cNvPr>
                <p:cNvCxnSpPr/>
                <p:nvPr/>
              </p:nvCxnSpPr>
              <p:spPr>
                <a:xfrm>
                  <a:off x="7383387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9" name="Groupe 118">
              <a:extLst>
                <a:ext uri="{FF2B5EF4-FFF2-40B4-BE49-F238E27FC236}">
                  <a16:creationId xmlns:a16="http://schemas.microsoft.com/office/drawing/2014/main" id="{D0AE0793-BD62-44E7-8B12-CF5A7754A7CA}"/>
                </a:ext>
              </a:extLst>
            </p:cNvPr>
            <p:cNvGrpSpPr/>
            <p:nvPr/>
          </p:nvGrpSpPr>
          <p:grpSpPr>
            <a:xfrm>
              <a:off x="1828174" y="2513253"/>
              <a:ext cx="2263665" cy="1807227"/>
              <a:chOff x="180000" y="3230595"/>
              <a:chExt cx="2263665" cy="1807227"/>
            </a:xfrm>
          </p:grpSpPr>
          <p:sp>
            <p:nvSpPr>
              <p:cNvPr id="139" name="ZoneTexte 36">
                <a:extLst>
                  <a:ext uri="{FF2B5EF4-FFF2-40B4-BE49-F238E27FC236}">
                    <a16:creationId xmlns:a16="http://schemas.microsoft.com/office/drawing/2014/main" id="{8DB2704C-6BC7-403F-8A7F-69B922A911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0000" y="3230595"/>
                <a:ext cx="2263665" cy="402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:r>
                  <a:rPr lang="en-US" sz="1600" b="1" dirty="0">
                    <a:solidFill>
                      <a:schemeClr val="bg2">
                        <a:lumMod val="75000"/>
                      </a:schemeClr>
                    </a:solidFill>
                    <a:latin typeface="Arial"/>
                    <a:cs typeface="Calibri"/>
                  </a:rPr>
                  <a:t>Planning</a:t>
                </a:r>
              </a:p>
            </p:txBody>
          </p:sp>
          <p:cxnSp>
            <p:nvCxnSpPr>
              <p:cNvPr id="140" name="Connecteur droit 139">
                <a:extLst>
                  <a:ext uri="{FF2B5EF4-FFF2-40B4-BE49-F238E27FC236}">
                    <a16:creationId xmlns:a16="http://schemas.microsoft.com/office/drawing/2014/main" id="{395DC612-4636-48EA-A103-5F356734807D}"/>
                  </a:ext>
                </a:extLst>
              </p:cNvPr>
              <p:cNvCxnSpPr/>
              <p:nvPr/>
            </p:nvCxnSpPr>
            <p:spPr>
              <a:xfrm>
                <a:off x="839373" y="3797997"/>
                <a:ext cx="1369342" cy="0"/>
              </a:xfrm>
              <a:prstGeom prst="line">
                <a:avLst/>
              </a:prstGeom>
              <a:ln w="571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41" name="Line 6">
                <a:extLst>
                  <a:ext uri="{FF2B5EF4-FFF2-40B4-BE49-F238E27FC236}">
                    <a16:creationId xmlns:a16="http://schemas.microsoft.com/office/drawing/2014/main" id="{DC715B40-ED28-458D-8949-0920D1F4CD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2443" y="3650215"/>
                <a:ext cx="0" cy="269875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42" name="Line 6">
                <a:extLst>
                  <a:ext uri="{FF2B5EF4-FFF2-40B4-BE49-F238E27FC236}">
                    <a16:creationId xmlns:a16="http://schemas.microsoft.com/office/drawing/2014/main" id="{3CCCCF63-235E-4ECE-BCEC-61A44F0ABE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6743" y="3640009"/>
                <a:ext cx="0" cy="269875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43" name="Line 6">
                <a:extLst>
                  <a:ext uri="{FF2B5EF4-FFF2-40B4-BE49-F238E27FC236}">
                    <a16:creationId xmlns:a16="http://schemas.microsoft.com/office/drawing/2014/main" id="{DB802BC4-DADA-400B-8ED0-635D0B8211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78143" y="3650215"/>
                <a:ext cx="0" cy="269875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44" name="Line 6">
                <a:extLst>
                  <a:ext uri="{FF2B5EF4-FFF2-40B4-BE49-F238E27FC236}">
                    <a16:creationId xmlns:a16="http://schemas.microsoft.com/office/drawing/2014/main" id="{323D3C47-FC2B-4EE4-93A2-A4A2000A72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3843" y="3650215"/>
                <a:ext cx="0" cy="269875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39" name="Line 6">
                <a:extLst>
                  <a:ext uri="{FF2B5EF4-FFF2-40B4-BE49-F238E27FC236}">
                    <a16:creationId xmlns:a16="http://schemas.microsoft.com/office/drawing/2014/main" id="{9EA2323B-A170-4C75-A44B-36D835040D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49543" y="3650215"/>
                <a:ext cx="0" cy="269875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latin typeface="Calibri" pitchFamily="34" charset="0"/>
                  <a:cs typeface="Calibri" pitchFamily="34" charset="0"/>
                </a:endParaRPr>
              </a:p>
            </p:txBody>
          </p:sp>
          <p:pic>
            <p:nvPicPr>
              <p:cNvPr id="240" name="Image 239">
                <a:extLst>
                  <a:ext uri="{FF2B5EF4-FFF2-40B4-BE49-F238E27FC236}">
                    <a16:creationId xmlns:a16="http://schemas.microsoft.com/office/drawing/2014/main" id="{D1D40E82-C3D9-4761-AE7C-22C84BE0B1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14" t="15038" r="22550" b="12853"/>
              <a:stretch/>
            </p:blipFill>
            <p:spPr bwMode="auto">
              <a:xfrm>
                <a:off x="1090209" y="4303531"/>
                <a:ext cx="684671" cy="73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1" name="ZoneTexte 3">
                <a:extLst>
                  <a:ext uri="{FF2B5EF4-FFF2-40B4-BE49-F238E27FC236}">
                    <a16:creationId xmlns:a16="http://schemas.microsoft.com/office/drawing/2014/main" id="{09070F11-967A-4BAD-8508-E576C74FA195}"/>
                  </a:ext>
                </a:extLst>
              </p:cNvPr>
              <p:cNvSpPr txBox="1"/>
              <p:nvPr/>
            </p:nvSpPr>
            <p:spPr>
              <a:xfrm>
                <a:off x="1010167" y="3841866"/>
                <a:ext cx="872198" cy="40290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latin typeface="Arial"/>
                    <a:cs typeface="Arial"/>
                  </a:rPr>
                  <a:t>80 Gy</a:t>
                </a:r>
              </a:p>
            </p:txBody>
          </p:sp>
        </p:grpSp>
        <p:grpSp>
          <p:nvGrpSpPr>
            <p:cNvPr id="120" name="Groupe 119">
              <a:extLst>
                <a:ext uri="{FF2B5EF4-FFF2-40B4-BE49-F238E27FC236}">
                  <a16:creationId xmlns:a16="http://schemas.microsoft.com/office/drawing/2014/main" id="{AADB55A9-9010-4242-9831-1080ABAB9E10}"/>
                </a:ext>
              </a:extLst>
            </p:cNvPr>
            <p:cNvGrpSpPr/>
            <p:nvPr/>
          </p:nvGrpSpPr>
          <p:grpSpPr>
            <a:xfrm>
              <a:off x="3634623" y="3136478"/>
              <a:ext cx="1715196" cy="1713600"/>
              <a:chOff x="1986449" y="3853820"/>
              <a:chExt cx="1715196" cy="1713600"/>
            </a:xfrm>
          </p:grpSpPr>
          <p:pic>
            <p:nvPicPr>
              <p:cNvPr id="135" name="Picture 4">
                <a:extLst>
                  <a:ext uri="{FF2B5EF4-FFF2-40B4-BE49-F238E27FC236}">
                    <a16:creationId xmlns:a16="http://schemas.microsoft.com/office/drawing/2014/main" id="{71473621-2473-4459-98DB-F5454DD24F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8568" y="4833129"/>
                <a:ext cx="933077" cy="73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6" name="ZoneTexte 2">
                <a:extLst>
                  <a:ext uri="{FF2B5EF4-FFF2-40B4-BE49-F238E27FC236}">
                    <a16:creationId xmlns:a16="http://schemas.microsoft.com/office/drawing/2014/main" id="{19B8868A-7027-4A28-8205-0B26AB3BF278}"/>
                  </a:ext>
                </a:extLst>
              </p:cNvPr>
              <p:cNvSpPr txBox="1"/>
              <p:nvPr/>
            </p:nvSpPr>
            <p:spPr>
              <a:xfrm>
                <a:off x="1986449" y="3876784"/>
                <a:ext cx="362844" cy="40290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latin typeface="Arial"/>
                    <a:cs typeface="Arial"/>
                  </a:rPr>
                  <a:t>=</a:t>
                </a:r>
              </a:p>
            </p:txBody>
          </p:sp>
          <p:pic>
            <p:nvPicPr>
              <p:cNvPr id="137" name="Image 136">
                <a:extLst>
                  <a:ext uri="{FF2B5EF4-FFF2-40B4-BE49-F238E27FC236}">
                    <a16:creationId xmlns:a16="http://schemas.microsoft.com/office/drawing/2014/main" id="{296B2764-225A-47F1-8805-74A7E9481A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14" t="15038" r="22550" b="12853"/>
              <a:stretch/>
            </p:blipFill>
            <p:spPr bwMode="auto">
              <a:xfrm>
                <a:off x="2561905" y="4303532"/>
                <a:ext cx="684671" cy="73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8" name="ZoneTexte 119">
                <a:extLst>
                  <a:ext uri="{FF2B5EF4-FFF2-40B4-BE49-F238E27FC236}">
                    <a16:creationId xmlns:a16="http://schemas.microsoft.com/office/drawing/2014/main" id="{8769CFDE-2282-4693-AAB3-17F87B23AF68}"/>
                  </a:ext>
                </a:extLst>
              </p:cNvPr>
              <p:cNvSpPr txBox="1"/>
              <p:nvPr/>
            </p:nvSpPr>
            <p:spPr>
              <a:xfrm>
                <a:off x="2534458" y="3853820"/>
                <a:ext cx="736752" cy="40290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latin typeface="Arial"/>
                    <a:cs typeface="Arial"/>
                  </a:rPr>
                  <a:t>2 Gy</a:t>
                </a:r>
              </a:p>
            </p:txBody>
          </p:sp>
        </p:grpSp>
        <p:grpSp>
          <p:nvGrpSpPr>
            <p:cNvPr id="121" name="Groupe 120">
              <a:extLst>
                <a:ext uri="{FF2B5EF4-FFF2-40B4-BE49-F238E27FC236}">
                  <a16:creationId xmlns:a16="http://schemas.microsoft.com/office/drawing/2014/main" id="{00B7B435-2271-4818-8063-616C24095659}"/>
                </a:ext>
              </a:extLst>
            </p:cNvPr>
            <p:cNvGrpSpPr/>
            <p:nvPr/>
          </p:nvGrpSpPr>
          <p:grpSpPr>
            <a:xfrm>
              <a:off x="4996525" y="3136478"/>
              <a:ext cx="1800201" cy="1713600"/>
              <a:chOff x="3348351" y="3853820"/>
              <a:chExt cx="1800201" cy="1713600"/>
            </a:xfrm>
          </p:grpSpPr>
          <p:sp>
            <p:nvSpPr>
              <p:cNvPr id="131" name="ZoneTexte 63">
                <a:extLst>
                  <a:ext uri="{FF2B5EF4-FFF2-40B4-BE49-F238E27FC236}">
                    <a16:creationId xmlns:a16="http://schemas.microsoft.com/office/drawing/2014/main" id="{6C58C0ED-889D-47EB-B199-74EAC3164378}"/>
                  </a:ext>
                </a:extLst>
              </p:cNvPr>
              <p:cNvSpPr txBox="1"/>
              <p:nvPr/>
            </p:nvSpPr>
            <p:spPr>
              <a:xfrm>
                <a:off x="3348351" y="3869966"/>
                <a:ext cx="362844" cy="40290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latin typeface="Arial"/>
                    <a:cs typeface="Arial"/>
                  </a:rPr>
                  <a:t>+</a:t>
                </a:r>
              </a:p>
            </p:txBody>
          </p:sp>
          <p:pic>
            <p:nvPicPr>
              <p:cNvPr id="132" name="Picture 4">
                <a:extLst>
                  <a:ext uri="{FF2B5EF4-FFF2-40B4-BE49-F238E27FC236}">
                    <a16:creationId xmlns:a16="http://schemas.microsoft.com/office/drawing/2014/main" id="{9A599D08-0F32-4283-AA9D-7C4D828CAD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5475" y="4833129"/>
                <a:ext cx="933077" cy="73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" name="Image 132">
                <a:extLst>
                  <a:ext uri="{FF2B5EF4-FFF2-40B4-BE49-F238E27FC236}">
                    <a16:creationId xmlns:a16="http://schemas.microsoft.com/office/drawing/2014/main" id="{B763E549-35F6-46E3-9D5A-B1F84B1E7A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14" t="15038" r="22550" b="12853"/>
              <a:stretch/>
            </p:blipFill>
            <p:spPr bwMode="auto">
              <a:xfrm>
                <a:off x="3893232" y="4296276"/>
                <a:ext cx="684671" cy="73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" name="ZoneTexte 66">
                <a:extLst>
                  <a:ext uri="{FF2B5EF4-FFF2-40B4-BE49-F238E27FC236}">
                    <a16:creationId xmlns:a16="http://schemas.microsoft.com/office/drawing/2014/main" id="{414C68C1-C396-4466-B0E2-19B903EC1A90}"/>
                  </a:ext>
                </a:extLst>
              </p:cNvPr>
              <p:cNvSpPr txBox="1"/>
              <p:nvPr/>
            </p:nvSpPr>
            <p:spPr>
              <a:xfrm>
                <a:off x="3902551" y="3853820"/>
                <a:ext cx="736752" cy="40290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latin typeface="Arial"/>
                    <a:cs typeface="Arial"/>
                  </a:rPr>
                  <a:t>2 Gy</a:t>
                </a:r>
              </a:p>
            </p:txBody>
          </p:sp>
        </p:grpSp>
        <p:grpSp>
          <p:nvGrpSpPr>
            <p:cNvPr id="122" name="Groupe 121">
              <a:extLst>
                <a:ext uri="{FF2B5EF4-FFF2-40B4-BE49-F238E27FC236}">
                  <a16:creationId xmlns:a16="http://schemas.microsoft.com/office/drawing/2014/main" id="{36D00F13-94A1-464C-BF1B-D9309636E429}"/>
                </a:ext>
              </a:extLst>
            </p:cNvPr>
            <p:cNvGrpSpPr/>
            <p:nvPr/>
          </p:nvGrpSpPr>
          <p:grpSpPr>
            <a:xfrm>
              <a:off x="6363734" y="3136478"/>
              <a:ext cx="1801144" cy="1713600"/>
              <a:chOff x="4715560" y="3853820"/>
              <a:chExt cx="1801144" cy="1713600"/>
            </a:xfrm>
          </p:grpSpPr>
          <p:sp>
            <p:nvSpPr>
              <p:cNvPr id="127" name="ZoneTexte 67">
                <a:extLst>
                  <a:ext uri="{FF2B5EF4-FFF2-40B4-BE49-F238E27FC236}">
                    <a16:creationId xmlns:a16="http://schemas.microsoft.com/office/drawing/2014/main" id="{09783C6A-0289-4E04-A715-588A9D4B08E8}"/>
                  </a:ext>
                </a:extLst>
              </p:cNvPr>
              <p:cNvSpPr txBox="1"/>
              <p:nvPr/>
            </p:nvSpPr>
            <p:spPr>
              <a:xfrm>
                <a:off x="4715560" y="3874513"/>
                <a:ext cx="362844" cy="40290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latin typeface="Arial"/>
                    <a:cs typeface="Arial"/>
                  </a:rPr>
                  <a:t>+</a:t>
                </a:r>
              </a:p>
            </p:txBody>
          </p:sp>
          <p:pic>
            <p:nvPicPr>
              <p:cNvPr id="128" name="Picture 4">
                <a:extLst>
                  <a:ext uri="{FF2B5EF4-FFF2-40B4-BE49-F238E27FC236}">
                    <a16:creationId xmlns:a16="http://schemas.microsoft.com/office/drawing/2014/main" id="{8F437868-2780-43B4-A75B-4B0BE95ACE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3627" y="4833129"/>
                <a:ext cx="933077" cy="73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9" name="Image 128">
                <a:extLst>
                  <a:ext uri="{FF2B5EF4-FFF2-40B4-BE49-F238E27FC236}">
                    <a16:creationId xmlns:a16="http://schemas.microsoft.com/office/drawing/2014/main" id="{C551587F-AD73-498C-9C6E-0188B23F7E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14" t="15038" r="22550" b="12853"/>
              <a:stretch/>
            </p:blipFill>
            <p:spPr bwMode="auto">
              <a:xfrm>
                <a:off x="5296743" y="4301239"/>
                <a:ext cx="684672" cy="73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0" name="ZoneTexte 72">
                <a:extLst>
                  <a:ext uri="{FF2B5EF4-FFF2-40B4-BE49-F238E27FC236}">
                    <a16:creationId xmlns:a16="http://schemas.microsoft.com/office/drawing/2014/main" id="{9777FE37-2C68-4229-BF93-142D5578E7D6}"/>
                  </a:ext>
                </a:extLst>
              </p:cNvPr>
              <p:cNvSpPr txBox="1"/>
              <p:nvPr/>
            </p:nvSpPr>
            <p:spPr>
              <a:xfrm>
                <a:off x="5270703" y="3853820"/>
                <a:ext cx="736752" cy="40290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latin typeface="Arial"/>
                    <a:cs typeface="Arial"/>
                  </a:rPr>
                  <a:t>2 Gy</a:t>
                </a:r>
              </a:p>
            </p:txBody>
          </p:sp>
        </p:grpSp>
        <p:grpSp>
          <p:nvGrpSpPr>
            <p:cNvPr id="123" name="Groupe 122">
              <a:extLst>
                <a:ext uri="{FF2B5EF4-FFF2-40B4-BE49-F238E27FC236}">
                  <a16:creationId xmlns:a16="http://schemas.microsoft.com/office/drawing/2014/main" id="{6D83E0E6-8C3E-488F-8B58-F6984E9E3F14}"/>
                </a:ext>
              </a:extLst>
            </p:cNvPr>
            <p:cNvGrpSpPr/>
            <p:nvPr/>
          </p:nvGrpSpPr>
          <p:grpSpPr>
            <a:xfrm>
              <a:off x="7731886" y="3124524"/>
              <a:ext cx="2631938" cy="475265"/>
              <a:chOff x="6083712" y="3841866"/>
              <a:chExt cx="2631938" cy="475265"/>
            </a:xfrm>
          </p:grpSpPr>
          <p:sp>
            <p:nvSpPr>
              <p:cNvPr id="124" name="ZoneTexte 120">
                <a:extLst>
                  <a:ext uri="{FF2B5EF4-FFF2-40B4-BE49-F238E27FC236}">
                    <a16:creationId xmlns:a16="http://schemas.microsoft.com/office/drawing/2014/main" id="{474164AE-D19C-4FA2-B4B8-C5ECC19D4E0E}"/>
                  </a:ext>
                </a:extLst>
              </p:cNvPr>
              <p:cNvSpPr txBox="1"/>
              <p:nvPr/>
            </p:nvSpPr>
            <p:spPr>
              <a:xfrm>
                <a:off x="6083712" y="3874513"/>
                <a:ext cx="362844" cy="40290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latin typeface="Arial"/>
                    <a:cs typeface="Arial"/>
                  </a:rPr>
                  <a:t>+</a:t>
                </a:r>
              </a:p>
            </p:txBody>
          </p:sp>
          <p:sp>
            <p:nvSpPr>
              <p:cNvPr id="125" name="ZoneTexte 121">
                <a:extLst>
                  <a:ext uri="{FF2B5EF4-FFF2-40B4-BE49-F238E27FC236}">
                    <a16:creationId xmlns:a16="http://schemas.microsoft.com/office/drawing/2014/main" id="{5849EAF8-9E7A-477C-87AB-3209A62BA838}"/>
                  </a:ext>
                </a:extLst>
              </p:cNvPr>
              <p:cNvSpPr txBox="1"/>
              <p:nvPr/>
            </p:nvSpPr>
            <p:spPr>
              <a:xfrm>
                <a:off x="6883055" y="3841866"/>
                <a:ext cx="463951" cy="40290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latin typeface="Arial"/>
                    <a:cs typeface="Arial"/>
                  </a:rPr>
                  <a:t>…</a:t>
                </a:r>
              </a:p>
            </p:txBody>
          </p:sp>
          <p:sp>
            <p:nvSpPr>
              <p:cNvPr id="126" name="ZoneTexte 36">
                <a:extLst>
                  <a:ext uri="{FF2B5EF4-FFF2-40B4-BE49-F238E27FC236}">
                    <a16:creationId xmlns:a16="http://schemas.microsoft.com/office/drawing/2014/main" id="{AC40A93B-140B-4D8C-AFC1-6A3F4F0E76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27898" y="3914226"/>
                <a:ext cx="1187752" cy="402905"/>
              </a:xfrm>
              <a:prstGeom prst="rect">
                <a:avLst/>
              </a:prstGeom>
              <a:solidFill>
                <a:srgbClr val="ADB9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t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:r>
                  <a:rPr lang="en-US" sz="1600" b="1" dirty="0">
                    <a:latin typeface="Arial"/>
                    <a:cs typeface="Calibri"/>
                  </a:rPr>
                  <a:t>N = 40</a:t>
                </a:r>
              </a:p>
            </p:txBody>
          </p:sp>
        </p:grpSp>
      </p:grpSp>
      <p:pic>
        <p:nvPicPr>
          <p:cNvPr id="146" name="Picture 2" descr="Résultat d’images pour prostate anatomy">
            <a:extLst>
              <a:ext uri="{FF2B5EF4-FFF2-40B4-BE49-F238E27FC236}">
                <a16:creationId xmlns:a16="http://schemas.microsoft.com/office/drawing/2014/main" id="{22D3FFD5-C1FA-4F42-9C65-17F043BF1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4" y="500749"/>
            <a:ext cx="2242359" cy="175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ZoneTexte 168">
            <a:extLst>
              <a:ext uri="{FF2B5EF4-FFF2-40B4-BE49-F238E27FC236}">
                <a16:creationId xmlns:a16="http://schemas.microsoft.com/office/drawing/2014/main" id="{9C1160BC-88E2-48DD-B736-4A4337914EBC}"/>
              </a:ext>
            </a:extLst>
          </p:cNvPr>
          <p:cNvSpPr txBox="1"/>
          <p:nvPr/>
        </p:nvSpPr>
        <p:spPr>
          <a:xfrm>
            <a:off x="4165143" y="1525213"/>
            <a:ext cx="26153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Radiotherapy</a:t>
            </a:r>
            <a:r>
              <a:rPr lang="fr-FR" b="1" dirty="0"/>
              <a:t> </a:t>
            </a:r>
            <a:r>
              <a:rPr lang="fr-FR" b="1" dirty="0" err="1"/>
              <a:t>treatments</a:t>
            </a:r>
            <a:endParaRPr lang="fr-FR" dirty="0"/>
          </a:p>
        </p:txBody>
      </p:sp>
      <p:sp>
        <p:nvSpPr>
          <p:cNvPr id="170" name="Rectangle : coins arrondis 169">
            <a:extLst>
              <a:ext uri="{FF2B5EF4-FFF2-40B4-BE49-F238E27FC236}">
                <a16:creationId xmlns:a16="http://schemas.microsoft.com/office/drawing/2014/main" id="{46403D8E-621F-4D9B-92CF-37BA32F1BE2F}"/>
              </a:ext>
            </a:extLst>
          </p:cNvPr>
          <p:cNvSpPr/>
          <p:nvPr/>
        </p:nvSpPr>
        <p:spPr>
          <a:xfrm>
            <a:off x="9069550" y="537571"/>
            <a:ext cx="288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D1680EB-2212-4FD3-82D6-01BDF0712939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6B1CECE-6991-4FB4-A349-0FDB5BFB4071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E2F5D2E7-1372-45DF-ACEE-8771A7883D23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Context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74" name="ZoneTexte 173">
            <a:extLst>
              <a:ext uri="{FF2B5EF4-FFF2-40B4-BE49-F238E27FC236}">
                <a16:creationId xmlns:a16="http://schemas.microsoft.com/office/drawing/2014/main" id="{00FC2EC1-17CB-416A-BE97-3FCC41DB02C3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66C041C2-3F33-4DF2-A531-8F3211CF798E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Materials  &amp; Methods</a:t>
            </a:r>
          </a:p>
        </p:txBody>
      </p:sp>
      <p:sp>
        <p:nvSpPr>
          <p:cNvPr id="176" name="ZoneTexte 175">
            <a:extLst>
              <a:ext uri="{FF2B5EF4-FFF2-40B4-BE49-F238E27FC236}">
                <a16:creationId xmlns:a16="http://schemas.microsoft.com/office/drawing/2014/main" id="{D71D2FEA-BB3E-4111-8236-367FA22246E3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77" name="ZoneTexte 176">
            <a:extLst>
              <a:ext uri="{FF2B5EF4-FFF2-40B4-BE49-F238E27FC236}">
                <a16:creationId xmlns:a16="http://schemas.microsoft.com/office/drawing/2014/main" id="{CAA021F8-8D41-4532-97D9-F3B6A881A4BE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B09B8DFC-BE1E-4A75-AD0A-77297402D911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79" name="Connecteur droit 178">
              <a:extLst>
                <a:ext uri="{FF2B5EF4-FFF2-40B4-BE49-F238E27FC236}">
                  <a16:creationId xmlns:a16="http://schemas.microsoft.com/office/drawing/2014/main" id="{64929343-2500-42E7-9B93-B0925DEC38B8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cteur droit 179">
              <a:extLst>
                <a:ext uri="{FF2B5EF4-FFF2-40B4-BE49-F238E27FC236}">
                  <a16:creationId xmlns:a16="http://schemas.microsoft.com/office/drawing/2014/main" id="{D1CE485A-C065-4012-BEF7-2B50807536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e 180">
            <a:extLst>
              <a:ext uri="{FF2B5EF4-FFF2-40B4-BE49-F238E27FC236}">
                <a16:creationId xmlns:a16="http://schemas.microsoft.com/office/drawing/2014/main" id="{C3B0F95F-62F1-44B1-A07A-6A1DE2CB47A6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82" name="Connecteur droit 181">
              <a:extLst>
                <a:ext uri="{FF2B5EF4-FFF2-40B4-BE49-F238E27FC236}">
                  <a16:creationId xmlns:a16="http://schemas.microsoft.com/office/drawing/2014/main" id="{F00D12CB-4F43-413F-A395-EB1840C24FD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cteur droit 182">
              <a:extLst>
                <a:ext uri="{FF2B5EF4-FFF2-40B4-BE49-F238E27FC236}">
                  <a16:creationId xmlns:a16="http://schemas.microsoft.com/office/drawing/2014/main" id="{BCD8DA32-30E8-4215-A4C0-15842C3CD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Groupe 183">
            <a:extLst>
              <a:ext uri="{FF2B5EF4-FFF2-40B4-BE49-F238E27FC236}">
                <a16:creationId xmlns:a16="http://schemas.microsoft.com/office/drawing/2014/main" id="{9FE3DEC4-B6DA-4C5C-9136-32B73F35D5EF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85" name="Connecteur droit 184">
              <a:extLst>
                <a:ext uri="{FF2B5EF4-FFF2-40B4-BE49-F238E27FC236}">
                  <a16:creationId xmlns:a16="http://schemas.microsoft.com/office/drawing/2014/main" id="{8949AB38-700B-47EF-BA2D-824CE2880419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cteur droit 185">
              <a:extLst>
                <a:ext uri="{FF2B5EF4-FFF2-40B4-BE49-F238E27FC236}">
                  <a16:creationId xmlns:a16="http://schemas.microsoft.com/office/drawing/2014/main" id="{5038A4F9-3CF2-467D-836D-F8704A1AC3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e 186">
            <a:extLst>
              <a:ext uri="{FF2B5EF4-FFF2-40B4-BE49-F238E27FC236}">
                <a16:creationId xmlns:a16="http://schemas.microsoft.com/office/drawing/2014/main" id="{8DA12CE5-AA9E-45EE-8BF3-B8867CF19737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88" name="Connecteur droit 187">
              <a:extLst>
                <a:ext uri="{FF2B5EF4-FFF2-40B4-BE49-F238E27FC236}">
                  <a16:creationId xmlns:a16="http://schemas.microsoft.com/office/drawing/2014/main" id="{E88145C7-AFE7-4C1A-9768-C9EA3FBB689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cteur droit 188">
              <a:extLst>
                <a:ext uri="{FF2B5EF4-FFF2-40B4-BE49-F238E27FC236}">
                  <a16:creationId xmlns:a16="http://schemas.microsoft.com/office/drawing/2014/main" id="{D4E2511A-F79B-432F-8DF7-C3BA451C4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ZoneTexte 99">
            <a:extLst>
              <a:ext uri="{FF2B5EF4-FFF2-40B4-BE49-F238E27FC236}">
                <a16:creationId xmlns:a16="http://schemas.microsoft.com/office/drawing/2014/main" id="{4B9A72D7-A9F0-4922-A420-F0824AF41DCE}"/>
              </a:ext>
            </a:extLst>
          </p:cNvPr>
          <p:cNvSpPr txBox="1"/>
          <p:nvPr/>
        </p:nvSpPr>
        <p:spPr>
          <a:xfrm>
            <a:off x="9331048" y="574405"/>
            <a:ext cx="235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Intermediate</a:t>
            </a:r>
            <a:r>
              <a:rPr lang="fr-FR" dirty="0"/>
              <a:t> or high </a:t>
            </a:r>
            <a:r>
              <a:rPr lang="fr-FR" dirty="0" err="1"/>
              <a:t>risk</a:t>
            </a:r>
            <a:r>
              <a:rPr lang="fr-FR" dirty="0"/>
              <a:t> groups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A6B45F62-2627-440C-B6F4-5B0E49087C0A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03/16</a:t>
            </a:r>
          </a:p>
        </p:txBody>
      </p:sp>
    </p:spTree>
    <p:extLst>
      <p:ext uri="{BB962C8B-B14F-4D97-AF65-F5344CB8AC3E}">
        <p14:creationId xmlns:p14="http://schemas.microsoft.com/office/powerpoint/2010/main" val="4233706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99">
            <a:extLst>
              <a:ext uri="{FF2B5EF4-FFF2-40B4-BE49-F238E27FC236}">
                <a16:creationId xmlns:a16="http://schemas.microsoft.com/office/drawing/2014/main" id="{415BD47D-A41E-4ACC-9220-D1A3B9D79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325" y="5575333"/>
            <a:ext cx="825287" cy="46422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143B33A3-1F41-4C56-AC91-F21A4A763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801" y="5580476"/>
            <a:ext cx="825287" cy="46422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157E4BDB-F7E3-4706-B623-9550DA24D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856" y="5578704"/>
            <a:ext cx="825287" cy="46422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69" name="Groupe 168">
            <a:extLst>
              <a:ext uri="{FF2B5EF4-FFF2-40B4-BE49-F238E27FC236}">
                <a16:creationId xmlns:a16="http://schemas.microsoft.com/office/drawing/2014/main" id="{B3D44FF2-496E-4679-8FBF-5DFDD414B7CD}"/>
              </a:ext>
            </a:extLst>
          </p:cNvPr>
          <p:cNvGrpSpPr/>
          <p:nvPr/>
        </p:nvGrpSpPr>
        <p:grpSpPr>
          <a:xfrm>
            <a:off x="4708081" y="4215328"/>
            <a:ext cx="7172363" cy="1518583"/>
            <a:chOff x="1828174" y="2513253"/>
            <a:chExt cx="8535651" cy="1807228"/>
          </a:xfrm>
        </p:grpSpPr>
        <p:grpSp>
          <p:nvGrpSpPr>
            <p:cNvPr id="171" name="Groupe 170">
              <a:extLst>
                <a:ext uri="{FF2B5EF4-FFF2-40B4-BE49-F238E27FC236}">
                  <a16:creationId xmlns:a16="http://schemas.microsoft.com/office/drawing/2014/main" id="{6C6904FC-8C5E-4099-BC98-86B45A1E139C}"/>
                </a:ext>
              </a:extLst>
            </p:cNvPr>
            <p:cNvGrpSpPr/>
            <p:nvPr/>
          </p:nvGrpSpPr>
          <p:grpSpPr>
            <a:xfrm>
              <a:off x="3864368" y="2513253"/>
              <a:ext cx="6499457" cy="702339"/>
              <a:chOff x="2216194" y="3230595"/>
              <a:chExt cx="6499457" cy="702339"/>
            </a:xfrm>
          </p:grpSpPr>
          <p:cxnSp>
            <p:nvCxnSpPr>
              <p:cNvPr id="201" name="Connecteur droit 200">
                <a:extLst>
                  <a:ext uri="{FF2B5EF4-FFF2-40B4-BE49-F238E27FC236}">
                    <a16:creationId xmlns:a16="http://schemas.microsoft.com/office/drawing/2014/main" id="{8A5C4764-8C30-472C-987D-074E3827C235}"/>
                  </a:ext>
                </a:extLst>
              </p:cNvPr>
              <p:cNvCxnSpPr/>
              <p:nvPr/>
            </p:nvCxnSpPr>
            <p:spPr>
              <a:xfrm>
                <a:off x="2216194" y="3797997"/>
                <a:ext cx="6499457" cy="0"/>
              </a:xfrm>
              <a:prstGeom prst="line">
                <a:avLst/>
              </a:prstGeom>
              <a:ln w="5715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2" name="Groupe 201">
                <a:extLst>
                  <a:ext uri="{FF2B5EF4-FFF2-40B4-BE49-F238E27FC236}">
                    <a16:creationId xmlns:a16="http://schemas.microsoft.com/office/drawing/2014/main" id="{7B437AEB-5FC6-4876-AC6E-E233227163FD}"/>
                  </a:ext>
                </a:extLst>
              </p:cNvPr>
              <p:cNvGrpSpPr/>
              <p:nvPr/>
            </p:nvGrpSpPr>
            <p:grpSpPr>
              <a:xfrm>
                <a:off x="2421043" y="3230595"/>
                <a:ext cx="6029094" cy="702339"/>
                <a:chOff x="2421043" y="3230595"/>
                <a:chExt cx="6029094" cy="702339"/>
              </a:xfrm>
            </p:grpSpPr>
            <p:sp>
              <p:nvSpPr>
                <p:cNvPr id="203" name="Line 6">
                  <a:extLst>
                    <a:ext uri="{FF2B5EF4-FFF2-40B4-BE49-F238E27FC236}">
                      <a16:creationId xmlns:a16="http://schemas.microsoft.com/office/drawing/2014/main" id="{DB51CD6C-6021-4D91-B788-516F7A9E5E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07237" y="3663059"/>
                  <a:ext cx="0" cy="269875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6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04" name="Line 6">
                  <a:extLst>
                    <a:ext uri="{FF2B5EF4-FFF2-40B4-BE49-F238E27FC236}">
                      <a16:creationId xmlns:a16="http://schemas.microsoft.com/office/drawing/2014/main" id="{EE446919-8876-475F-9D16-65B3BEA63C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21537" y="3652853"/>
                  <a:ext cx="0" cy="269875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6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05" name="Line 6">
                  <a:extLst>
                    <a:ext uri="{FF2B5EF4-FFF2-40B4-BE49-F238E27FC236}">
                      <a16:creationId xmlns:a16="http://schemas.microsoft.com/office/drawing/2014/main" id="{E32F82E2-A9EA-4896-A51B-C228A4455A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92937" y="3663059"/>
                  <a:ext cx="0" cy="269875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6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06" name="Line 6">
                  <a:extLst>
                    <a:ext uri="{FF2B5EF4-FFF2-40B4-BE49-F238E27FC236}">
                      <a16:creationId xmlns:a16="http://schemas.microsoft.com/office/drawing/2014/main" id="{092A3299-B31E-4B7E-B8A8-F8E65A32DA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878637" y="3663059"/>
                  <a:ext cx="0" cy="269875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6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07" name="Line 6">
                  <a:extLst>
                    <a:ext uri="{FF2B5EF4-FFF2-40B4-BE49-F238E27FC236}">
                      <a16:creationId xmlns:a16="http://schemas.microsoft.com/office/drawing/2014/main" id="{4A49D39B-CAAF-4155-84CD-C234D1682E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64337" y="3656637"/>
                  <a:ext cx="0" cy="269875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6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08" name="Line 6">
                  <a:extLst>
                    <a:ext uri="{FF2B5EF4-FFF2-40B4-BE49-F238E27FC236}">
                      <a16:creationId xmlns:a16="http://schemas.microsoft.com/office/drawing/2014/main" id="{FDD88D74-0C4B-4DD5-806D-A7C45C70AD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335837" y="3663059"/>
                  <a:ext cx="0" cy="269875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6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09" name="Line 6">
                  <a:extLst>
                    <a:ext uri="{FF2B5EF4-FFF2-40B4-BE49-F238E27FC236}">
                      <a16:creationId xmlns:a16="http://schemas.microsoft.com/office/drawing/2014/main" id="{559D9B40-C112-4F7A-B45A-B5090D796D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50137" y="3663059"/>
                  <a:ext cx="0" cy="269875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6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10" name="Line 6">
                  <a:extLst>
                    <a:ext uri="{FF2B5EF4-FFF2-40B4-BE49-F238E27FC236}">
                      <a16:creationId xmlns:a16="http://schemas.microsoft.com/office/drawing/2014/main" id="{30CBF42B-9371-4FFE-B0A4-AE882B23FB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21043" y="3650215"/>
                  <a:ext cx="0" cy="269875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6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11" name="Line 6">
                  <a:extLst>
                    <a:ext uri="{FF2B5EF4-FFF2-40B4-BE49-F238E27FC236}">
                      <a16:creationId xmlns:a16="http://schemas.microsoft.com/office/drawing/2014/main" id="{2CFAA085-64CB-4A84-957C-F1476A59BB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35343" y="3656637"/>
                  <a:ext cx="0" cy="269875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600"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12" name="ZoneTexte 36">
                  <a:extLst>
                    <a:ext uri="{FF2B5EF4-FFF2-40B4-BE49-F238E27FC236}">
                      <a16:creationId xmlns:a16="http://schemas.microsoft.com/office/drawing/2014/main" id="{A49ACDDE-A904-42D9-A449-E1017558A7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99613" y="3230595"/>
                  <a:ext cx="4462007" cy="4029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>
                  <a:spAutoFit/>
                </a:bodyPr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lang="en-US" sz="1600" b="1" dirty="0">
                      <a:solidFill>
                        <a:schemeClr val="bg2">
                          <a:lumMod val="75000"/>
                        </a:schemeClr>
                      </a:solidFill>
                      <a:latin typeface="Arial"/>
                      <a:cs typeface="Calibri"/>
                    </a:rPr>
                    <a:t>SBRT treatment (2 days interval)</a:t>
                  </a:r>
                </a:p>
              </p:txBody>
            </p:sp>
            <p:cxnSp>
              <p:nvCxnSpPr>
                <p:cNvPr id="213" name="Connecteur droit 212">
                  <a:extLst>
                    <a:ext uri="{FF2B5EF4-FFF2-40B4-BE49-F238E27FC236}">
                      <a16:creationId xmlns:a16="http://schemas.microsoft.com/office/drawing/2014/main" id="{89BBF8FE-9DF7-4DF6-820F-8B2D1FCC23E7}"/>
                    </a:ext>
                  </a:extLst>
                </p:cNvPr>
                <p:cNvCxnSpPr/>
                <p:nvPr/>
              </p:nvCxnSpPr>
              <p:spPr>
                <a:xfrm>
                  <a:off x="7586516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Connecteur droit 213">
                  <a:extLst>
                    <a:ext uri="{FF2B5EF4-FFF2-40B4-BE49-F238E27FC236}">
                      <a16:creationId xmlns:a16="http://schemas.microsoft.com/office/drawing/2014/main" id="{AE60E269-9BB3-4B3A-B74D-4C48920E74F3}"/>
                    </a:ext>
                  </a:extLst>
                </p:cNvPr>
                <p:cNvCxnSpPr/>
                <p:nvPr/>
              </p:nvCxnSpPr>
              <p:spPr>
                <a:xfrm>
                  <a:off x="2711581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Connecteur droit 214">
                  <a:extLst>
                    <a:ext uri="{FF2B5EF4-FFF2-40B4-BE49-F238E27FC236}">
                      <a16:creationId xmlns:a16="http://schemas.microsoft.com/office/drawing/2014/main" id="{F4DC9A91-138A-43B2-A629-8DB336E0B8AA}"/>
                    </a:ext>
                  </a:extLst>
                </p:cNvPr>
                <p:cNvCxnSpPr/>
                <p:nvPr/>
              </p:nvCxnSpPr>
              <p:spPr>
                <a:xfrm>
                  <a:off x="2914703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Connecteur droit 215">
                  <a:extLst>
                    <a:ext uri="{FF2B5EF4-FFF2-40B4-BE49-F238E27FC236}">
                      <a16:creationId xmlns:a16="http://schemas.microsoft.com/office/drawing/2014/main" id="{7C07DD27-58AA-4EF1-A536-2C9BE60384B1}"/>
                    </a:ext>
                  </a:extLst>
                </p:cNvPr>
                <p:cNvCxnSpPr/>
                <p:nvPr/>
              </p:nvCxnSpPr>
              <p:spPr>
                <a:xfrm>
                  <a:off x="3117825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Connecteur droit 216">
                  <a:extLst>
                    <a:ext uri="{FF2B5EF4-FFF2-40B4-BE49-F238E27FC236}">
                      <a16:creationId xmlns:a16="http://schemas.microsoft.com/office/drawing/2014/main" id="{D94F4E3B-B194-432B-966E-D2DE41FB08E3}"/>
                    </a:ext>
                  </a:extLst>
                </p:cNvPr>
                <p:cNvCxnSpPr/>
                <p:nvPr/>
              </p:nvCxnSpPr>
              <p:spPr>
                <a:xfrm>
                  <a:off x="3320947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Connecteur droit 217">
                  <a:extLst>
                    <a:ext uri="{FF2B5EF4-FFF2-40B4-BE49-F238E27FC236}">
                      <a16:creationId xmlns:a16="http://schemas.microsoft.com/office/drawing/2014/main" id="{351B0271-1ABC-47E9-9CC7-0AB5F4937C4F}"/>
                    </a:ext>
                  </a:extLst>
                </p:cNvPr>
                <p:cNvCxnSpPr/>
                <p:nvPr/>
              </p:nvCxnSpPr>
              <p:spPr>
                <a:xfrm>
                  <a:off x="3524069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Connecteur droit 218">
                  <a:extLst>
                    <a:ext uri="{FF2B5EF4-FFF2-40B4-BE49-F238E27FC236}">
                      <a16:creationId xmlns:a16="http://schemas.microsoft.com/office/drawing/2014/main" id="{58127553-FAEB-4EE2-83C7-4B44BE8C6456}"/>
                    </a:ext>
                  </a:extLst>
                </p:cNvPr>
                <p:cNvCxnSpPr/>
                <p:nvPr/>
              </p:nvCxnSpPr>
              <p:spPr>
                <a:xfrm>
                  <a:off x="3727191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Connecteur droit 219">
                  <a:extLst>
                    <a:ext uri="{FF2B5EF4-FFF2-40B4-BE49-F238E27FC236}">
                      <a16:creationId xmlns:a16="http://schemas.microsoft.com/office/drawing/2014/main" id="{4B706756-4B0C-451A-844F-765C36CD7710}"/>
                    </a:ext>
                  </a:extLst>
                </p:cNvPr>
                <p:cNvCxnSpPr/>
                <p:nvPr/>
              </p:nvCxnSpPr>
              <p:spPr>
                <a:xfrm>
                  <a:off x="3930313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Connecteur droit 220">
                  <a:extLst>
                    <a:ext uri="{FF2B5EF4-FFF2-40B4-BE49-F238E27FC236}">
                      <a16:creationId xmlns:a16="http://schemas.microsoft.com/office/drawing/2014/main" id="{115ABF6F-9DC0-4367-96AA-E3A426B2A945}"/>
                    </a:ext>
                  </a:extLst>
                </p:cNvPr>
                <p:cNvCxnSpPr/>
                <p:nvPr/>
              </p:nvCxnSpPr>
              <p:spPr>
                <a:xfrm>
                  <a:off x="4133435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Connecteur droit 221">
                  <a:extLst>
                    <a:ext uri="{FF2B5EF4-FFF2-40B4-BE49-F238E27FC236}">
                      <a16:creationId xmlns:a16="http://schemas.microsoft.com/office/drawing/2014/main" id="{C3B4AB16-863C-4B8E-AD9F-54BA7CFD07F8}"/>
                    </a:ext>
                  </a:extLst>
                </p:cNvPr>
                <p:cNvCxnSpPr/>
                <p:nvPr/>
              </p:nvCxnSpPr>
              <p:spPr>
                <a:xfrm>
                  <a:off x="4336557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Connecteur droit 222">
                  <a:extLst>
                    <a:ext uri="{FF2B5EF4-FFF2-40B4-BE49-F238E27FC236}">
                      <a16:creationId xmlns:a16="http://schemas.microsoft.com/office/drawing/2014/main" id="{D4D06198-2C23-44D8-B7C3-9B03A9506649}"/>
                    </a:ext>
                  </a:extLst>
                </p:cNvPr>
                <p:cNvCxnSpPr/>
                <p:nvPr/>
              </p:nvCxnSpPr>
              <p:spPr>
                <a:xfrm>
                  <a:off x="4539679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Connecteur droit 223">
                  <a:extLst>
                    <a:ext uri="{FF2B5EF4-FFF2-40B4-BE49-F238E27FC236}">
                      <a16:creationId xmlns:a16="http://schemas.microsoft.com/office/drawing/2014/main" id="{C53339F6-DF31-430C-92D8-14A9BF2FCA0C}"/>
                    </a:ext>
                  </a:extLst>
                </p:cNvPr>
                <p:cNvCxnSpPr/>
                <p:nvPr/>
              </p:nvCxnSpPr>
              <p:spPr>
                <a:xfrm>
                  <a:off x="4742801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Connecteur droit 224">
                  <a:extLst>
                    <a:ext uri="{FF2B5EF4-FFF2-40B4-BE49-F238E27FC236}">
                      <a16:creationId xmlns:a16="http://schemas.microsoft.com/office/drawing/2014/main" id="{60A365BC-F837-4FBF-BF1E-9ED42E91F80B}"/>
                    </a:ext>
                  </a:extLst>
                </p:cNvPr>
                <p:cNvCxnSpPr/>
                <p:nvPr/>
              </p:nvCxnSpPr>
              <p:spPr>
                <a:xfrm>
                  <a:off x="4945923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Connecteur droit 225">
                  <a:extLst>
                    <a:ext uri="{FF2B5EF4-FFF2-40B4-BE49-F238E27FC236}">
                      <a16:creationId xmlns:a16="http://schemas.microsoft.com/office/drawing/2014/main" id="{E46CED50-2B0E-443C-92DA-0963CC94A2F9}"/>
                    </a:ext>
                  </a:extLst>
                </p:cNvPr>
                <p:cNvCxnSpPr/>
                <p:nvPr/>
              </p:nvCxnSpPr>
              <p:spPr>
                <a:xfrm>
                  <a:off x="5149045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Connecteur droit 226">
                  <a:extLst>
                    <a:ext uri="{FF2B5EF4-FFF2-40B4-BE49-F238E27FC236}">
                      <a16:creationId xmlns:a16="http://schemas.microsoft.com/office/drawing/2014/main" id="{357D091B-0838-4327-A2A9-5927F9ABAFAB}"/>
                    </a:ext>
                  </a:extLst>
                </p:cNvPr>
                <p:cNvCxnSpPr/>
                <p:nvPr/>
              </p:nvCxnSpPr>
              <p:spPr>
                <a:xfrm>
                  <a:off x="5352167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Connecteur droit 227">
                  <a:extLst>
                    <a:ext uri="{FF2B5EF4-FFF2-40B4-BE49-F238E27FC236}">
                      <a16:creationId xmlns:a16="http://schemas.microsoft.com/office/drawing/2014/main" id="{6B62A905-7A14-4858-B39F-02C3BC259845}"/>
                    </a:ext>
                  </a:extLst>
                </p:cNvPr>
                <p:cNvCxnSpPr/>
                <p:nvPr/>
              </p:nvCxnSpPr>
              <p:spPr>
                <a:xfrm>
                  <a:off x="5555289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Connecteur droit 228">
                  <a:extLst>
                    <a:ext uri="{FF2B5EF4-FFF2-40B4-BE49-F238E27FC236}">
                      <a16:creationId xmlns:a16="http://schemas.microsoft.com/office/drawing/2014/main" id="{37601676-E8E4-441D-8129-2EF0D15D1DBE}"/>
                    </a:ext>
                  </a:extLst>
                </p:cNvPr>
                <p:cNvCxnSpPr/>
                <p:nvPr/>
              </p:nvCxnSpPr>
              <p:spPr>
                <a:xfrm>
                  <a:off x="5758411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Connecteur droit 229">
                  <a:extLst>
                    <a:ext uri="{FF2B5EF4-FFF2-40B4-BE49-F238E27FC236}">
                      <a16:creationId xmlns:a16="http://schemas.microsoft.com/office/drawing/2014/main" id="{A10BB31C-C0E1-49FA-B4DB-143C616B5EB7}"/>
                    </a:ext>
                  </a:extLst>
                </p:cNvPr>
                <p:cNvCxnSpPr/>
                <p:nvPr/>
              </p:nvCxnSpPr>
              <p:spPr>
                <a:xfrm>
                  <a:off x="5961533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Connecteur droit 230">
                  <a:extLst>
                    <a:ext uri="{FF2B5EF4-FFF2-40B4-BE49-F238E27FC236}">
                      <a16:creationId xmlns:a16="http://schemas.microsoft.com/office/drawing/2014/main" id="{D6413050-A96E-467B-B0EE-47DA2BDAC034}"/>
                    </a:ext>
                  </a:extLst>
                </p:cNvPr>
                <p:cNvCxnSpPr/>
                <p:nvPr/>
              </p:nvCxnSpPr>
              <p:spPr>
                <a:xfrm>
                  <a:off x="6164655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Connecteur droit 231">
                  <a:extLst>
                    <a:ext uri="{FF2B5EF4-FFF2-40B4-BE49-F238E27FC236}">
                      <a16:creationId xmlns:a16="http://schemas.microsoft.com/office/drawing/2014/main" id="{EA0E87DB-779E-4A06-B40A-B07E41B88D51}"/>
                    </a:ext>
                  </a:extLst>
                </p:cNvPr>
                <p:cNvCxnSpPr/>
                <p:nvPr/>
              </p:nvCxnSpPr>
              <p:spPr>
                <a:xfrm>
                  <a:off x="6367777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Connecteur droit 232">
                  <a:extLst>
                    <a:ext uri="{FF2B5EF4-FFF2-40B4-BE49-F238E27FC236}">
                      <a16:creationId xmlns:a16="http://schemas.microsoft.com/office/drawing/2014/main" id="{2CC2CABD-3F30-40D8-85BC-074746899EA5}"/>
                    </a:ext>
                  </a:extLst>
                </p:cNvPr>
                <p:cNvCxnSpPr/>
                <p:nvPr/>
              </p:nvCxnSpPr>
              <p:spPr>
                <a:xfrm>
                  <a:off x="6570899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Connecteur droit 233">
                  <a:extLst>
                    <a:ext uri="{FF2B5EF4-FFF2-40B4-BE49-F238E27FC236}">
                      <a16:creationId xmlns:a16="http://schemas.microsoft.com/office/drawing/2014/main" id="{3D3DC92E-96CF-4658-B671-EA5895FB6E23}"/>
                    </a:ext>
                  </a:extLst>
                </p:cNvPr>
                <p:cNvCxnSpPr/>
                <p:nvPr/>
              </p:nvCxnSpPr>
              <p:spPr>
                <a:xfrm>
                  <a:off x="6774021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Connecteur droit 234">
                  <a:extLst>
                    <a:ext uri="{FF2B5EF4-FFF2-40B4-BE49-F238E27FC236}">
                      <a16:creationId xmlns:a16="http://schemas.microsoft.com/office/drawing/2014/main" id="{93A818B3-89E7-4F0A-AE90-1469BC200547}"/>
                    </a:ext>
                  </a:extLst>
                </p:cNvPr>
                <p:cNvCxnSpPr/>
                <p:nvPr/>
              </p:nvCxnSpPr>
              <p:spPr>
                <a:xfrm>
                  <a:off x="6977143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Connecteur droit 235">
                  <a:extLst>
                    <a:ext uri="{FF2B5EF4-FFF2-40B4-BE49-F238E27FC236}">
                      <a16:creationId xmlns:a16="http://schemas.microsoft.com/office/drawing/2014/main" id="{F628C62B-C94B-4724-807C-3AB65A4DDFE1}"/>
                    </a:ext>
                  </a:extLst>
                </p:cNvPr>
                <p:cNvCxnSpPr/>
                <p:nvPr/>
              </p:nvCxnSpPr>
              <p:spPr>
                <a:xfrm>
                  <a:off x="7180265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Connecteur droit 236">
                  <a:extLst>
                    <a:ext uri="{FF2B5EF4-FFF2-40B4-BE49-F238E27FC236}">
                      <a16:creationId xmlns:a16="http://schemas.microsoft.com/office/drawing/2014/main" id="{754A1FC9-B475-4F0B-B262-A14BD92F2A98}"/>
                    </a:ext>
                  </a:extLst>
                </p:cNvPr>
                <p:cNvCxnSpPr/>
                <p:nvPr/>
              </p:nvCxnSpPr>
              <p:spPr>
                <a:xfrm>
                  <a:off x="7383387" y="3738624"/>
                  <a:ext cx="0" cy="144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2" name="Groupe 171">
              <a:extLst>
                <a:ext uri="{FF2B5EF4-FFF2-40B4-BE49-F238E27FC236}">
                  <a16:creationId xmlns:a16="http://schemas.microsoft.com/office/drawing/2014/main" id="{B25093C7-E744-4132-B1E1-40D30CA4EFB5}"/>
                </a:ext>
              </a:extLst>
            </p:cNvPr>
            <p:cNvGrpSpPr/>
            <p:nvPr/>
          </p:nvGrpSpPr>
          <p:grpSpPr>
            <a:xfrm>
              <a:off x="1828174" y="2513253"/>
              <a:ext cx="2263665" cy="1807227"/>
              <a:chOff x="180000" y="3230595"/>
              <a:chExt cx="2263665" cy="1807227"/>
            </a:xfrm>
          </p:grpSpPr>
          <p:sp>
            <p:nvSpPr>
              <p:cNvPr id="192" name="ZoneTexte 36">
                <a:extLst>
                  <a:ext uri="{FF2B5EF4-FFF2-40B4-BE49-F238E27FC236}">
                    <a16:creationId xmlns:a16="http://schemas.microsoft.com/office/drawing/2014/main" id="{47BA9096-812C-4C70-B9C9-3084CB0FA4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0000" y="3230595"/>
                <a:ext cx="2263665" cy="402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:r>
                  <a:rPr lang="en-US" sz="1600" b="1" dirty="0">
                    <a:solidFill>
                      <a:schemeClr val="bg2">
                        <a:lumMod val="75000"/>
                      </a:schemeClr>
                    </a:solidFill>
                    <a:latin typeface="Arial"/>
                    <a:cs typeface="Calibri"/>
                  </a:rPr>
                  <a:t>Planning</a:t>
                </a:r>
              </a:p>
            </p:txBody>
          </p:sp>
          <p:cxnSp>
            <p:nvCxnSpPr>
              <p:cNvPr id="193" name="Connecteur droit 192">
                <a:extLst>
                  <a:ext uri="{FF2B5EF4-FFF2-40B4-BE49-F238E27FC236}">
                    <a16:creationId xmlns:a16="http://schemas.microsoft.com/office/drawing/2014/main" id="{152FF76C-A0A5-4E20-B606-1AA0FAE4A525}"/>
                  </a:ext>
                </a:extLst>
              </p:cNvPr>
              <p:cNvCxnSpPr/>
              <p:nvPr/>
            </p:nvCxnSpPr>
            <p:spPr>
              <a:xfrm>
                <a:off x="839373" y="3797997"/>
                <a:ext cx="1369342" cy="0"/>
              </a:xfrm>
              <a:prstGeom prst="line">
                <a:avLst/>
              </a:prstGeom>
              <a:ln w="571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94" name="Line 6">
                <a:extLst>
                  <a:ext uri="{FF2B5EF4-FFF2-40B4-BE49-F238E27FC236}">
                    <a16:creationId xmlns:a16="http://schemas.microsoft.com/office/drawing/2014/main" id="{85BF3DC8-C4BB-457E-8DB2-94BEBF9D07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2443" y="3650215"/>
                <a:ext cx="0" cy="269875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95" name="Line 6">
                <a:extLst>
                  <a:ext uri="{FF2B5EF4-FFF2-40B4-BE49-F238E27FC236}">
                    <a16:creationId xmlns:a16="http://schemas.microsoft.com/office/drawing/2014/main" id="{FF3733BF-FDAD-4427-BB8D-46EEF3FEA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6743" y="3640009"/>
                <a:ext cx="0" cy="269875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96" name="Line 6">
                <a:extLst>
                  <a:ext uri="{FF2B5EF4-FFF2-40B4-BE49-F238E27FC236}">
                    <a16:creationId xmlns:a16="http://schemas.microsoft.com/office/drawing/2014/main" id="{EAB0298D-4D52-4BB9-B3C8-98731C067B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78143" y="3650215"/>
                <a:ext cx="0" cy="269875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97" name="Line 6">
                <a:extLst>
                  <a:ext uri="{FF2B5EF4-FFF2-40B4-BE49-F238E27FC236}">
                    <a16:creationId xmlns:a16="http://schemas.microsoft.com/office/drawing/2014/main" id="{B16008E4-3A7F-4B67-BFF5-C820A747D0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3843" y="3650215"/>
                <a:ext cx="0" cy="269875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98" name="Line 6">
                <a:extLst>
                  <a:ext uri="{FF2B5EF4-FFF2-40B4-BE49-F238E27FC236}">
                    <a16:creationId xmlns:a16="http://schemas.microsoft.com/office/drawing/2014/main" id="{E0F377A0-150B-4DBC-81C3-D695DF99FC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49543" y="3650215"/>
                <a:ext cx="0" cy="269875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latin typeface="Calibri" pitchFamily="34" charset="0"/>
                  <a:cs typeface="Calibri" pitchFamily="34" charset="0"/>
                </a:endParaRPr>
              </a:p>
            </p:txBody>
          </p:sp>
          <p:pic>
            <p:nvPicPr>
              <p:cNvPr id="199" name="Image 198">
                <a:extLst>
                  <a:ext uri="{FF2B5EF4-FFF2-40B4-BE49-F238E27FC236}">
                    <a16:creationId xmlns:a16="http://schemas.microsoft.com/office/drawing/2014/main" id="{227962EF-61EA-47CF-BF8F-D3AD5224DB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14" t="15038" r="22550" b="12853"/>
              <a:stretch/>
            </p:blipFill>
            <p:spPr bwMode="auto">
              <a:xfrm>
                <a:off x="1090209" y="4303531"/>
                <a:ext cx="684671" cy="73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0" name="ZoneTexte 3">
                <a:extLst>
                  <a:ext uri="{FF2B5EF4-FFF2-40B4-BE49-F238E27FC236}">
                    <a16:creationId xmlns:a16="http://schemas.microsoft.com/office/drawing/2014/main" id="{3EDB546D-5778-45DA-894D-DADC3B07EB83}"/>
                  </a:ext>
                </a:extLst>
              </p:cNvPr>
              <p:cNvSpPr txBox="1"/>
              <p:nvPr/>
            </p:nvSpPr>
            <p:spPr>
              <a:xfrm>
                <a:off x="1010167" y="3841866"/>
                <a:ext cx="872198" cy="40290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latin typeface="Arial"/>
                    <a:cs typeface="Arial"/>
                  </a:rPr>
                  <a:t>40 Gy</a:t>
                </a:r>
              </a:p>
            </p:txBody>
          </p:sp>
        </p:grpSp>
        <p:grpSp>
          <p:nvGrpSpPr>
            <p:cNvPr id="173" name="Groupe 172">
              <a:extLst>
                <a:ext uri="{FF2B5EF4-FFF2-40B4-BE49-F238E27FC236}">
                  <a16:creationId xmlns:a16="http://schemas.microsoft.com/office/drawing/2014/main" id="{E18A5702-E6EA-454F-B3EF-8207767075AA}"/>
                </a:ext>
              </a:extLst>
            </p:cNvPr>
            <p:cNvGrpSpPr/>
            <p:nvPr/>
          </p:nvGrpSpPr>
          <p:grpSpPr>
            <a:xfrm>
              <a:off x="3634623" y="3136478"/>
              <a:ext cx="1284761" cy="1184003"/>
              <a:chOff x="1986449" y="3853820"/>
              <a:chExt cx="1284761" cy="1184003"/>
            </a:xfrm>
          </p:grpSpPr>
          <p:sp>
            <p:nvSpPr>
              <p:cNvPr id="189" name="ZoneTexte 2">
                <a:extLst>
                  <a:ext uri="{FF2B5EF4-FFF2-40B4-BE49-F238E27FC236}">
                    <a16:creationId xmlns:a16="http://schemas.microsoft.com/office/drawing/2014/main" id="{0341B1BA-84A0-4E8E-AB6B-CF9BFB4A0240}"/>
                  </a:ext>
                </a:extLst>
              </p:cNvPr>
              <p:cNvSpPr txBox="1"/>
              <p:nvPr/>
            </p:nvSpPr>
            <p:spPr>
              <a:xfrm>
                <a:off x="1986449" y="3876784"/>
                <a:ext cx="362844" cy="40290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latin typeface="Arial"/>
                    <a:cs typeface="Arial"/>
                  </a:rPr>
                  <a:t>=</a:t>
                </a:r>
              </a:p>
            </p:txBody>
          </p:sp>
          <p:pic>
            <p:nvPicPr>
              <p:cNvPr id="190" name="Image 189">
                <a:extLst>
                  <a:ext uri="{FF2B5EF4-FFF2-40B4-BE49-F238E27FC236}">
                    <a16:creationId xmlns:a16="http://schemas.microsoft.com/office/drawing/2014/main" id="{6E8ACCB7-5428-4AE9-AED5-784F187818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14" t="15038" r="22550" b="12853"/>
              <a:stretch/>
            </p:blipFill>
            <p:spPr bwMode="auto">
              <a:xfrm>
                <a:off x="2561905" y="4303532"/>
                <a:ext cx="684671" cy="73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1" name="ZoneTexte 119">
                <a:extLst>
                  <a:ext uri="{FF2B5EF4-FFF2-40B4-BE49-F238E27FC236}">
                    <a16:creationId xmlns:a16="http://schemas.microsoft.com/office/drawing/2014/main" id="{6957917C-5D07-443F-9D0D-4D919119A340}"/>
                  </a:ext>
                </a:extLst>
              </p:cNvPr>
              <p:cNvSpPr txBox="1"/>
              <p:nvPr/>
            </p:nvSpPr>
            <p:spPr>
              <a:xfrm>
                <a:off x="2534458" y="3853820"/>
                <a:ext cx="736752" cy="40290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latin typeface="Arial"/>
                    <a:cs typeface="Arial"/>
                  </a:rPr>
                  <a:t>8 Gy</a:t>
                </a:r>
              </a:p>
            </p:txBody>
          </p:sp>
        </p:grpSp>
        <p:grpSp>
          <p:nvGrpSpPr>
            <p:cNvPr id="174" name="Groupe 173">
              <a:extLst>
                <a:ext uri="{FF2B5EF4-FFF2-40B4-BE49-F238E27FC236}">
                  <a16:creationId xmlns:a16="http://schemas.microsoft.com/office/drawing/2014/main" id="{363DEA45-377F-4FEC-9A1C-39B0C4A2D24E}"/>
                </a:ext>
              </a:extLst>
            </p:cNvPr>
            <p:cNvGrpSpPr/>
            <p:nvPr/>
          </p:nvGrpSpPr>
          <p:grpSpPr>
            <a:xfrm>
              <a:off x="4996525" y="3136478"/>
              <a:ext cx="1290952" cy="1176747"/>
              <a:chOff x="3348351" y="3853820"/>
              <a:chExt cx="1290952" cy="1176747"/>
            </a:xfrm>
          </p:grpSpPr>
          <p:sp>
            <p:nvSpPr>
              <p:cNvPr id="184" name="ZoneTexte 63">
                <a:extLst>
                  <a:ext uri="{FF2B5EF4-FFF2-40B4-BE49-F238E27FC236}">
                    <a16:creationId xmlns:a16="http://schemas.microsoft.com/office/drawing/2014/main" id="{41E3E5C3-571B-46AC-AFA1-3C74F1A05C46}"/>
                  </a:ext>
                </a:extLst>
              </p:cNvPr>
              <p:cNvSpPr txBox="1"/>
              <p:nvPr/>
            </p:nvSpPr>
            <p:spPr>
              <a:xfrm>
                <a:off x="3348351" y="3869966"/>
                <a:ext cx="362844" cy="40290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latin typeface="Arial"/>
                    <a:cs typeface="Arial"/>
                  </a:rPr>
                  <a:t>+</a:t>
                </a:r>
              </a:p>
            </p:txBody>
          </p:sp>
          <p:pic>
            <p:nvPicPr>
              <p:cNvPr id="186" name="Image 185">
                <a:extLst>
                  <a:ext uri="{FF2B5EF4-FFF2-40B4-BE49-F238E27FC236}">
                    <a16:creationId xmlns:a16="http://schemas.microsoft.com/office/drawing/2014/main" id="{116DE246-4C7C-47E5-9144-869F1D9B19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14" t="15038" r="22550" b="12853"/>
              <a:stretch/>
            </p:blipFill>
            <p:spPr bwMode="auto">
              <a:xfrm>
                <a:off x="3893232" y="4296276"/>
                <a:ext cx="684671" cy="73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7" name="ZoneTexte 66">
                <a:extLst>
                  <a:ext uri="{FF2B5EF4-FFF2-40B4-BE49-F238E27FC236}">
                    <a16:creationId xmlns:a16="http://schemas.microsoft.com/office/drawing/2014/main" id="{8A9B90D6-DD93-4506-91D7-AC2DFC2BF753}"/>
                  </a:ext>
                </a:extLst>
              </p:cNvPr>
              <p:cNvSpPr txBox="1"/>
              <p:nvPr/>
            </p:nvSpPr>
            <p:spPr>
              <a:xfrm>
                <a:off x="3902551" y="3853820"/>
                <a:ext cx="736752" cy="40290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latin typeface="Arial"/>
                    <a:cs typeface="Arial"/>
                  </a:rPr>
                  <a:t>8 Gy</a:t>
                </a:r>
              </a:p>
            </p:txBody>
          </p:sp>
        </p:grpSp>
        <p:grpSp>
          <p:nvGrpSpPr>
            <p:cNvPr id="175" name="Groupe 174">
              <a:extLst>
                <a:ext uri="{FF2B5EF4-FFF2-40B4-BE49-F238E27FC236}">
                  <a16:creationId xmlns:a16="http://schemas.microsoft.com/office/drawing/2014/main" id="{071FE887-2553-408F-89AE-B3DC65D9E246}"/>
                </a:ext>
              </a:extLst>
            </p:cNvPr>
            <p:cNvGrpSpPr/>
            <p:nvPr/>
          </p:nvGrpSpPr>
          <p:grpSpPr>
            <a:xfrm>
              <a:off x="6363734" y="3136478"/>
              <a:ext cx="1291895" cy="1181710"/>
              <a:chOff x="4715560" y="3853820"/>
              <a:chExt cx="1291895" cy="1181710"/>
            </a:xfrm>
          </p:grpSpPr>
          <p:sp>
            <p:nvSpPr>
              <p:cNvPr id="180" name="ZoneTexte 67">
                <a:extLst>
                  <a:ext uri="{FF2B5EF4-FFF2-40B4-BE49-F238E27FC236}">
                    <a16:creationId xmlns:a16="http://schemas.microsoft.com/office/drawing/2014/main" id="{CA71D519-50A8-4A78-B79E-1AAF0A904E90}"/>
                  </a:ext>
                </a:extLst>
              </p:cNvPr>
              <p:cNvSpPr txBox="1"/>
              <p:nvPr/>
            </p:nvSpPr>
            <p:spPr>
              <a:xfrm>
                <a:off x="4715560" y="3874513"/>
                <a:ext cx="362844" cy="40290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latin typeface="Arial"/>
                    <a:cs typeface="Arial"/>
                  </a:rPr>
                  <a:t>+</a:t>
                </a:r>
              </a:p>
            </p:txBody>
          </p:sp>
          <p:pic>
            <p:nvPicPr>
              <p:cNvPr id="182" name="Image 181">
                <a:extLst>
                  <a:ext uri="{FF2B5EF4-FFF2-40B4-BE49-F238E27FC236}">
                    <a16:creationId xmlns:a16="http://schemas.microsoft.com/office/drawing/2014/main" id="{887B5810-B0B4-42A8-B348-7E071E1686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14" t="15038" r="22550" b="12853"/>
              <a:stretch/>
            </p:blipFill>
            <p:spPr bwMode="auto">
              <a:xfrm>
                <a:off x="5296743" y="4301239"/>
                <a:ext cx="684672" cy="73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3" name="ZoneTexte 72">
                <a:extLst>
                  <a:ext uri="{FF2B5EF4-FFF2-40B4-BE49-F238E27FC236}">
                    <a16:creationId xmlns:a16="http://schemas.microsoft.com/office/drawing/2014/main" id="{4D01FB8D-C55E-45FC-AF51-768040F23390}"/>
                  </a:ext>
                </a:extLst>
              </p:cNvPr>
              <p:cNvSpPr txBox="1"/>
              <p:nvPr/>
            </p:nvSpPr>
            <p:spPr>
              <a:xfrm>
                <a:off x="5270703" y="3853820"/>
                <a:ext cx="736752" cy="40290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latin typeface="Arial"/>
                    <a:cs typeface="Arial"/>
                  </a:rPr>
                  <a:t>8 Gy</a:t>
                </a:r>
              </a:p>
            </p:txBody>
          </p:sp>
        </p:grpSp>
        <p:grpSp>
          <p:nvGrpSpPr>
            <p:cNvPr id="176" name="Groupe 175">
              <a:extLst>
                <a:ext uri="{FF2B5EF4-FFF2-40B4-BE49-F238E27FC236}">
                  <a16:creationId xmlns:a16="http://schemas.microsoft.com/office/drawing/2014/main" id="{6921FE78-67A6-49AC-947A-4B1F558E5DF1}"/>
                </a:ext>
              </a:extLst>
            </p:cNvPr>
            <p:cNvGrpSpPr/>
            <p:nvPr/>
          </p:nvGrpSpPr>
          <p:grpSpPr>
            <a:xfrm>
              <a:off x="7731886" y="3124524"/>
              <a:ext cx="2631938" cy="475265"/>
              <a:chOff x="6083712" y="3841866"/>
              <a:chExt cx="2631938" cy="475265"/>
            </a:xfrm>
          </p:grpSpPr>
          <p:sp>
            <p:nvSpPr>
              <p:cNvPr id="177" name="ZoneTexte 120">
                <a:extLst>
                  <a:ext uri="{FF2B5EF4-FFF2-40B4-BE49-F238E27FC236}">
                    <a16:creationId xmlns:a16="http://schemas.microsoft.com/office/drawing/2014/main" id="{EB7F5A74-C787-4D9E-AF48-308A74C30AEE}"/>
                  </a:ext>
                </a:extLst>
              </p:cNvPr>
              <p:cNvSpPr txBox="1"/>
              <p:nvPr/>
            </p:nvSpPr>
            <p:spPr>
              <a:xfrm>
                <a:off x="6083712" y="3874513"/>
                <a:ext cx="362844" cy="40290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latin typeface="Arial"/>
                    <a:cs typeface="Arial"/>
                  </a:rPr>
                  <a:t>+</a:t>
                </a:r>
              </a:p>
            </p:txBody>
          </p:sp>
          <p:sp>
            <p:nvSpPr>
              <p:cNvPr id="178" name="ZoneTexte 121">
                <a:extLst>
                  <a:ext uri="{FF2B5EF4-FFF2-40B4-BE49-F238E27FC236}">
                    <a16:creationId xmlns:a16="http://schemas.microsoft.com/office/drawing/2014/main" id="{162ED578-76B2-464C-914A-CD4169E60A42}"/>
                  </a:ext>
                </a:extLst>
              </p:cNvPr>
              <p:cNvSpPr txBox="1"/>
              <p:nvPr/>
            </p:nvSpPr>
            <p:spPr>
              <a:xfrm>
                <a:off x="6883055" y="3841866"/>
                <a:ext cx="463951" cy="40290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latin typeface="Arial"/>
                    <a:cs typeface="Arial"/>
                  </a:rPr>
                  <a:t>…</a:t>
                </a:r>
              </a:p>
            </p:txBody>
          </p:sp>
          <p:sp>
            <p:nvSpPr>
              <p:cNvPr id="179" name="ZoneTexte 36">
                <a:extLst>
                  <a:ext uri="{FF2B5EF4-FFF2-40B4-BE49-F238E27FC236}">
                    <a16:creationId xmlns:a16="http://schemas.microsoft.com/office/drawing/2014/main" id="{7DF1F2FD-92F8-41FE-BCFD-029A7AB3B8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27898" y="3914226"/>
                <a:ext cx="1187752" cy="402905"/>
              </a:xfrm>
              <a:prstGeom prst="rect">
                <a:avLst/>
              </a:prstGeom>
              <a:solidFill>
                <a:srgbClr val="ADB9CA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t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/>
                <a:r>
                  <a:rPr lang="en-US" sz="1600" b="1" dirty="0">
                    <a:latin typeface="Arial"/>
                    <a:cs typeface="Calibri"/>
                  </a:rPr>
                  <a:t>N = 5</a:t>
                </a:r>
              </a:p>
            </p:txBody>
          </p:sp>
        </p:grpSp>
      </p:grpSp>
      <p:sp>
        <p:nvSpPr>
          <p:cNvPr id="307" name="ZoneTexte 306">
            <a:extLst>
              <a:ext uri="{FF2B5EF4-FFF2-40B4-BE49-F238E27FC236}">
                <a16:creationId xmlns:a16="http://schemas.microsoft.com/office/drawing/2014/main" id="{079FBB9F-461B-47AF-A42B-2371C7869A21}"/>
              </a:ext>
            </a:extLst>
          </p:cNvPr>
          <p:cNvSpPr txBox="1"/>
          <p:nvPr/>
        </p:nvSpPr>
        <p:spPr>
          <a:xfrm>
            <a:off x="7425009" y="2751969"/>
            <a:ext cx="3401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 err="1"/>
              <a:t>Stereotactic</a:t>
            </a:r>
            <a:r>
              <a:rPr lang="fr-FR" u="sng" dirty="0"/>
              <a:t> Body </a:t>
            </a:r>
            <a:r>
              <a:rPr lang="fr-FR" u="sng" dirty="0" err="1"/>
              <a:t>RadioTherapy</a:t>
            </a:r>
            <a:r>
              <a:rPr lang="fr-FR" u="sng" dirty="0"/>
              <a:t> (SBRT) </a:t>
            </a:r>
            <a:r>
              <a:rPr lang="fr-FR" u="sng" dirty="0" err="1"/>
              <a:t>treatment</a:t>
            </a:r>
            <a:endParaRPr lang="fr-FR" u="sng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575C988-276F-4501-87F1-DAC4DA01A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71" y="2133933"/>
            <a:ext cx="2102565" cy="1182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7" name="ZoneTexte 116">
            <a:extLst>
              <a:ext uri="{FF2B5EF4-FFF2-40B4-BE49-F238E27FC236}">
                <a16:creationId xmlns:a16="http://schemas.microsoft.com/office/drawing/2014/main" id="{68EA897F-117A-4877-8BD0-0A98B4C2081B}"/>
              </a:ext>
            </a:extLst>
          </p:cNvPr>
          <p:cNvSpPr txBox="1"/>
          <p:nvPr/>
        </p:nvSpPr>
        <p:spPr>
          <a:xfrm>
            <a:off x="5037997" y="369231"/>
            <a:ext cx="2116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+mj-lt"/>
              </a:rPr>
              <a:t>Prostate cancer</a:t>
            </a:r>
          </a:p>
        </p:txBody>
      </p:sp>
      <p:pic>
        <p:nvPicPr>
          <p:cNvPr id="119" name="Picture 2" descr="Résultat d’images pour prostate anatomy">
            <a:extLst>
              <a:ext uri="{FF2B5EF4-FFF2-40B4-BE49-F238E27FC236}">
                <a16:creationId xmlns:a16="http://schemas.microsoft.com/office/drawing/2014/main" id="{D00D27C8-9A92-4D18-A55D-43176523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4" y="500749"/>
            <a:ext cx="2242359" cy="175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ZoneTexte 119">
            <a:extLst>
              <a:ext uri="{FF2B5EF4-FFF2-40B4-BE49-F238E27FC236}">
                <a16:creationId xmlns:a16="http://schemas.microsoft.com/office/drawing/2014/main" id="{E2A768AF-B9FF-414F-AA02-CE1DD0B18FA6}"/>
              </a:ext>
            </a:extLst>
          </p:cNvPr>
          <p:cNvSpPr txBox="1"/>
          <p:nvPr/>
        </p:nvSpPr>
        <p:spPr>
          <a:xfrm>
            <a:off x="4165143" y="1525213"/>
            <a:ext cx="26153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Radiotherapy</a:t>
            </a:r>
            <a:r>
              <a:rPr lang="fr-FR" b="1" dirty="0"/>
              <a:t> </a:t>
            </a:r>
            <a:r>
              <a:rPr lang="fr-FR" b="1" dirty="0" err="1"/>
              <a:t>treatments</a:t>
            </a:r>
            <a:endParaRPr lang="fr-FR" dirty="0"/>
          </a:p>
        </p:txBody>
      </p:sp>
      <p:sp>
        <p:nvSpPr>
          <p:cNvPr id="124" name="Rectangle : coins arrondis 123">
            <a:extLst>
              <a:ext uri="{FF2B5EF4-FFF2-40B4-BE49-F238E27FC236}">
                <a16:creationId xmlns:a16="http://schemas.microsoft.com/office/drawing/2014/main" id="{F0220899-45FE-48D2-BD48-7785C65889D8}"/>
              </a:ext>
            </a:extLst>
          </p:cNvPr>
          <p:cNvSpPr/>
          <p:nvPr/>
        </p:nvSpPr>
        <p:spPr>
          <a:xfrm>
            <a:off x="9069550" y="537571"/>
            <a:ext cx="2880000" cy="720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89F09C5-2505-4231-B69B-646FB1F7BC8C}"/>
              </a:ext>
            </a:extLst>
          </p:cNvPr>
          <p:cNvSpPr/>
          <p:nvPr/>
        </p:nvSpPr>
        <p:spPr>
          <a:xfrm>
            <a:off x="0" y="6479146"/>
            <a:ext cx="12191999" cy="378854"/>
          </a:xfrm>
          <a:prstGeom prst="rect">
            <a:avLst/>
          </a:prstGeom>
          <a:solidFill>
            <a:srgbClr val="2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74FEA30-CFBB-438E-9841-AC651905F54A}"/>
              </a:ext>
            </a:extLst>
          </p:cNvPr>
          <p:cNvSpPr/>
          <p:nvPr/>
        </p:nvSpPr>
        <p:spPr>
          <a:xfrm>
            <a:off x="0" y="-2867"/>
            <a:ext cx="12191999" cy="378854"/>
          </a:xfrm>
          <a:prstGeom prst="rect">
            <a:avLst/>
          </a:prstGeom>
          <a:solidFill>
            <a:srgbClr val="D22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7D9881C-EFE6-465B-9EF8-113BE0FD26B0}"/>
              </a:ext>
            </a:extLst>
          </p:cNvPr>
          <p:cNvSpPr txBox="1"/>
          <p:nvPr/>
        </p:nvSpPr>
        <p:spPr>
          <a:xfrm>
            <a:off x="1089185" y="-2867"/>
            <a:ext cx="94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Context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DECA582-76CC-468E-822F-4A8C71475CC8}"/>
              </a:ext>
            </a:extLst>
          </p:cNvPr>
          <p:cNvSpPr txBox="1"/>
          <p:nvPr/>
        </p:nvSpPr>
        <p:spPr>
          <a:xfrm>
            <a:off x="2887937" y="-2867"/>
            <a:ext cx="121402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Objectives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26C9D5D-C5BF-406C-9F0A-1AD2A125A2B7}"/>
              </a:ext>
            </a:extLst>
          </p:cNvPr>
          <p:cNvSpPr txBox="1"/>
          <p:nvPr/>
        </p:nvSpPr>
        <p:spPr>
          <a:xfrm>
            <a:off x="4947426" y="-2867"/>
            <a:ext cx="228017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Materials  &amp; Methods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0008F808-2668-40CA-AF1E-440B94C03139}"/>
              </a:ext>
            </a:extLst>
          </p:cNvPr>
          <p:cNvSpPr txBox="1"/>
          <p:nvPr/>
        </p:nvSpPr>
        <p:spPr>
          <a:xfrm>
            <a:off x="8064177" y="8924"/>
            <a:ext cx="93033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Results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B11D94A-A16A-402E-B89C-609FBA3B31E6}"/>
              </a:ext>
            </a:extLst>
          </p:cNvPr>
          <p:cNvSpPr txBox="1"/>
          <p:nvPr/>
        </p:nvSpPr>
        <p:spPr>
          <a:xfrm>
            <a:off x="9835704" y="0"/>
            <a:ext cx="134389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alpha val="50000"/>
                  </a:schemeClr>
                </a:solidFill>
              </a:rPr>
              <a:t>Future </a:t>
            </a:r>
            <a:r>
              <a:rPr lang="fr-FR" b="1" dirty="0" err="1">
                <a:solidFill>
                  <a:schemeClr val="bg1">
                    <a:alpha val="50000"/>
                  </a:schemeClr>
                </a:solidFill>
              </a:rPr>
              <a:t>work</a:t>
            </a:r>
            <a:endParaRPr lang="fr-FR" b="1" dirty="0">
              <a:solidFill>
                <a:schemeClr val="bg1">
                  <a:alpha val="50000"/>
                </a:schemeClr>
              </a:solidFill>
            </a:endParaRPr>
          </a:p>
        </p:txBody>
      </p: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D65C00D8-2F0E-467F-969A-F85406C2A136}"/>
              </a:ext>
            </a:extLst>
          </p:cNvPr>
          <p:cNvGrpSpPr/>
          <p:nvPr/>
        </p:nvGrpSpPr>
        <p:grpSpPr>
          <a:xfrm>
            <a:off x="4369173" y="5446"/>
            <a:ext cx="303503" cy="361019"/>
            <a:chOff x="1891232" y="470675"/>
            <a:chExt cx="303503" cy="361019"/>
          </a:xfrm>
        </p:grpSpPr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973F08E7-C8E0-498B-9F25-460A19F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F80F3D9D-913B-448D-9E57-19D60E2D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54C8222E-BF41-4797-96A5-8522EFC3ABAF}"/>
              </a:ext>
            </a:extLst>
          </p:cNvPr>
          <p:cNvGrpSpPr/>
          <p:nvPr/>
        </p:nvGrpSpPr>
        <p:grpSpPr>
          <a:xfrm>
            <a:off x="7500548" y="8211"/>
            <a:ext cx="303503" cy="361019"/>
            <a:chOff x="1891232" y="470675"/>
            <a:chExt cx="303503" cy="361019"/>
          </a:xfrm>
        </p:grpSpPr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F0084A56-D989-47F3-8190-B0D9A1087B9F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723D9BA3-153A-4E0B-9320-329295A5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464924A-C025-4602-957D-87363BBB7F32}"/>
              </a:ext>
            </a:extLst>
          </p:cNvPr>
          <p:cNvGrpSpPr/>
          <p:nvPr/>
        </p:nvGrpSpPr>
        <p:grpSpPr>
          <a:xfrm>
            <a:off x="2314256" y="0"/>
            <a:ext cx="303503" cy="361019"/>
            <a:chOff x="1891232" y="470675"/>
            <a:chExt cx="303503" cy="361019"/>
          </a:xfrm>
        </p:grpSpPr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EA3C617F-92D8-44B0-BC1A-E5A350B4EFA4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01543C0D-8CD4-45EF-8179-B9D7495F0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050408AD-89C4-484B-8CD8-0AB183D07813}"/>
              </a:ext>
            </a:extLst>
          </p:cNvPr>
          <p:cNvGrpSpPr/>
          <p:nvPr/>
        </p:nvGrpSpPr>
        <p:grpSpPr>
          <a:xfrm>
            <a:off x="9261729" y="5446"/>
            <a:ext cx="303503" cy="361019"/>
            <a:chOff x="1891232" y="470675"/>
            <a:chExt cx="303503" cy="361019"/>
          </a:xfrm>
        </p:grpSpPr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5DF2C496-D132-49FA-8D8D-E410DDB15791}"/>
                </a:ext>
              </a:extLst>
            </p:cNvPr>
            <p:cNvCxnSpPr>
              <a:cxnSpLocks/>
            </p:cNvCxnSpPr>
            <p:nvPr/>
          </p:nvCxnSpPr>
          <p:spPr>
            <a:xfrm>
              <a:off x="1891232" y="470675"/>
              <a:ext cx="303503" cy="17635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E495E98F-8178-493F-8A68-21178B8C0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489" y="647028"/>
              <a:ext cx="293736" cy="1846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ZoneTexte 107">
            <a:extLst>
              <a:ext uri="{FF2B5EF4-FFF2-40B4-BE49-F238E27FC236}">
                <a16:creationId xmlns:a16="http://schemas.microsoft.com/office/drawing/2014/main" id="{4DAE61A2-1C79-407F-A992-E48CC60CB9A1}"/>
              </a:ext>
            </a:extLst>
          </p:cNvPr>
          <p:cNvSpPr txBox="1"/>
          <p:nvPr/>
        </p:nvSpPr>
        <p:spPr>
          <a:xfrm>
            <a:off x="0" y="6187179"/>
            <a:ext cx="4165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200" b="1" i="1" dirty="0">
                <a:solidFill>
                  <a:srgbClr val="000000"/>
                </a:solidFill>
                <a:effectLst/>
              </a:rPr>
              <a:t>De Vries, K. C. et al. In : Int. J. </a:t>
            </a:r>
            <a:r>
              <a:rPr lang="fr-FR" sz="1200" b="1" i="1" dirty="0" err="1">
                <a:solidFill>
                  <a:srgbClr val="000000"/>
                </a:solidFill>
                <a:effectLst/>
              </a:rPr>
              <a:t>Radiat</a:t>
            </a:r>
            <a:r>
              <a:rPr lang="fr-FR" sz="1200" b="1" i="1" dirty="0">
                <a:solidFill>
                  <a:srgbClr val="000000"/>
                </a:solidFill>
                <a:effectLst/>
              </a:rPr>
              <a:t>. </a:t>
            </a:r>
            <a:r>
              <a:rPr lang="fr-FR" sz="1200" b="1" i="1" dirty="0" err="1">
                <a:solidFill>
                  <a:srgbClr val="000000"/>
                </a:solidFill>
                <a:effectLst/>
              </a:rPr>
              <a:t>Oncol</a:t>
            </a:r>
            <a:r>
              <a:rPr lang="fr-FR" sz="1200" b="1" i="1" dirty="0">
                <a:solidFill>
                  <a:srgbClr val="000000"/>
                </a:solidFill>
                <a:effectLst/>
              </a:rPr>
              <a:t>. Biol. Phys. (2020).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1EEB43A1-F05E-4E17-85B6-B52822FE2FDF}"/>
              </a:ext>
            </a:extLst>
          </p:cNvPr>
          <p:cNvSpPr txBox="1"/>
          <p:nvPr/>
        </p:nvSpPr>
        <p:spPr>
          <a:xfrm>
            <a:off x="9331048" y="574405"/>
            <a:ext cx="235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Intermediate</a:t>
            </a:r>
            <a:r>
              <a:rPr lang="fr-FR" dirty="0"/>
              <a:t> or high </a:t>
            </a:r>
            <a:r>
              <a:rPr lang="fr-FR" dirty="0" err="1"/>
              <a:t>risk</a:t>
            </a:r>
            <a:r>
              <a:rPr lang="fr-FR" dirty="0"/>
              <a:t> groups</a:t>
            </a: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330B764D-1B70-4350-85E6-B080E2BA8956}"/>
              </a:ext>
            </a:extLst>
          </p:cNvPr>
          <p:cNvSpPr txBox="1"/>
          <p:nvPr/>
        </p:nvSpPr>
        <p:spPr>
          <a:xfrm>
            <a:off x="11449488" y="6488668"/>
            <a:ext cx="74251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03/16</a:t>
            </a:r>
          </a:p>
        </p:txBody>
      </p:sp>
    </p:spTree>
    <p:extLst>
      <p:ext uri="{BB962C8B-B14F-4D97-AF65-F5344CB8AC3E}">
        <p14:creationId xmlns:p14="http://schemas.microsoft.com/office/powerpoint/2010/main" val="35117920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3473</TotalTime>
  <Words>2740</Words>
  <Application>Microsoft Office PowerPoint</Application>
  <PresentationFormat>Grand écran</PresentationFormat>
  <Paragraphs>678</Paragraphs>
  <Slides>43</Slides>
  <Notes>43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1" baseType="lpstr">
      <vt:lpstr>Abadi</vt:lpstr>
      <vt:lpstr>Abadi Extra Light</vt:lpstr>
      <vt:lpstr>Arial</vt:lpstr>
      <vt:lpstr>Calibri</vt:lpstr>
      <vt:lpstr>Calibri Light</vt:lpstr>
      <vt:lpstr>Cambria Math</vt:lpstr>
      <vt:lpstr>Symbol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LTSIadmin</dc:creator>
  <cp:lastModifiedBy>valentin septiers</cp:lastModifiedBy>
  <cp:revision>217</cp:revision>
  <dcterms:created xsi:type="dcterms:W3CDTF">2024-08-20T09:17:05Z</dcterms:created>
  <dcterms:modified xsi:type="dcterms:W3CDTF">2025-09-18T12:50:36Z</dcterms:modified>
</cp:coreProperties>
</file>